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8"/>
  </p:handoutMasterIdLst>
  <p:sldIdLst>
    <p:sldId id="256" r:id="rId2"/>
    <p:sldId id="257" r:id="rId3"/>
    <p:sldId id="258" r:id="rId4"/>
    <p:sldId id="262" r:id="rId5"/>
    <p:sldId id="263" r:id="rId6"/>
    <p:sldId id="261" r:id="rId7"/>
  </p:sldIdLst>
  <p:sldSz cx="9144000" cy="6858000" type="screen4x3"/>
  <p:notesSz cx="6797675" cy="9926638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1276" y="-7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\\172.16.11.13\verejne\Kalkulace\Kalkulace%202023\aKalkulace%202022_vzory%20+%20MF\VZOR%20St&#345;edokluky,%20B&#283;loky%202023.xls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\\172.16.11.13\verejne\Kalkulace\Kalkulace%202023\aKalkulace%202022_vzory%20+%20MF\VZOR%20St&#345;edokluky,%20B&#283;loky%202023.xls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\\172.16.11.13\verejne\Kalkulace\Kalkulace%202023\aKalkulace%202022_vzory%20+%20MF\VZOR%20St&#345;edokluky,%20B&#283;loky%202023.xls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\\172.16.11.13\verejne\Kalkulace\Kalkulace%202023\aKalkulace%202022_vzory%20+%20MF\VZOR%20St&#345;edokluky,%20B&#283;loky%202023.xls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\\172.16.11.13\verejne\Kalkulace\Kalkulace%202023\aKalkulace%202022_vzory%20+%20MF\VZOR%20St&#345;edokluky,%20B&#283;loky%202023.xls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75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gap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plotVisOnly val="1"/>
    <c:dispBlanksAs val="gap"/>
    <c:showDLblsOverMax val="0"/>
  </c:chart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pieChart>
        <c:varyColors val="1"/>
        <c:ser>
          <c:idx val="0"/>
          <c:order val="0"/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cs-CZ" sz="1600"/>
                      <a:t>PV</a:t>
                    </a:r>
                    <a:r>
                      <a:rPr lang="cs-CZ" sz="1600" baseline="0"/>
                      <a:t> převzatá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cs-CZ" sz="1600"/>
                      <a:t>nájemné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/>
              <c:tx>
                <c:rich>
                  <a:bodyPr/>
                  <a:lstStyle/>
                  <a:p>
                    <a:r>
                      <a:rPr lang="cs-CZ" sz="1600"/>
                      <a:t>Provozní náklady  Fixní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/>
              <c:tx>
                <c:rich>
                  <a:bodyPr/>
                  <a:lstStyle/>
                  <a:p>
                    <a:r>
                      <a:rPr lang="cs-CZ" sz="1600"/>
                      <a:t>Finanční náklady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600"/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'[VZOR Středokluky, Běloky 2023.xls]Srovnání kalk. 2023-2022 (2)'!$U$46:$U$49</c:f>
              <c:strCache>
                <c:ptCount val="4"/>
                <c:pt idx="0">
                  <c:v>PV </c:v>
                </c:pt>
                <c:pt idx="1">
                  <c:v>nájemné</c:v>
                </c:pt>
                <c:pt idx="2">
                  <c:v>Provozní náklady</c:v>
                </c:pt>
                <c:pt idx="3">
                  <c:v>Finanční náklady</c:v>
                </c:pt>
              </c:strCache>
            </c:strRef>
          </c:cat>
          <c:val>
            <c:numRef>
              <c:f>'[VZOR Středokluky, Běloky 2023.xls]Srovnání kalk. 2023-2022 (2)'!$V$46:$V$49</c:f>
              <c:numCache>
                <c:formatCode>0.000000</c:formatCode>
                <c:ptCount val="4"/>
                <c:pt idx="0">
                  <c:v>2.1651717192704298</c:v>
                </c:pt>
                <c:pt idx="1">
                  <c:v>5.2172999999999997E-2</c:v>
                </c:pt>
                <c:pt idx="2">
                  <c:v>0.52793179286242176</c:v>
                </c:pt>
                <c:pt idx="3">
                  <c:v>2.8273827844525999E-2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plotVisOnly val="1"/>
    <c:dispBlanksAs val="gap"/>
    <c:showDLblsOverMax val="0"/>
  </c:chart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plotVisOnly val="1"/>
    <c:dispBlanksAs val="gap"/>
    <c:showDLblsOverMax val="0"/>
  </c:chart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pieChart>
        <c:varyColors val="1"/>
        <c:ser>
          <c:idx val="0"/>
          <c:order val="0"/>
          <c:dLbls>
            <c:dLbl>
              <c:idx val="0"/>
              <c:delete val="1"/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cs-CZ" sz="2000"/>
                      <a:t>nájemné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/>
              <c:tx>
                <c:rich>
                  <a:bodyPr/>
                  <a:lstStyle/>
                  <a:p>
                    <a:r>
                      <a:rPr lang="cs-CZ" sz="2000"/>
                      <a:t>Provozní náklady Fixní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/>
              <c:tx>
                <c:rich>
                  <a:bodyPr/>
                  <a:lstStyle/>
                  <a:p>
                    <a:r>
                      <a:rPr lang="cs-CZ" sz="2000"/>
                      <a:t>Finanční</a:t>
                    </a:r>
                    <a:r>
                      <a:rPr lang="cs-CZ" sz="2000" baseline="0"/>
                      <a:t> náklady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/>
              <c:tx>
                <c:rich>
                  <a:bodyPr/>
                  <a:lstStyle/>
                  <a:p>
                    <a:r>
                      <a:rPr lang="cs-CZ" sz="2000"/>
                      <a:t>Energie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2000"/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val>
            <c:numRef>
              <c:f>'[VZOR Středokluky, Běloky 2023.xls]Srovnání kalk. 2023-2022 (2)'!$W$46:$W$50</c:f>
              <c:numCache>
                <c:formatCode>0.000000</c:formatCode>
                <c:ptCount val="5"/>
                <c:pt idx="1">
                  <c:v>0.35483900759999998</c:v>
                </c:pt>
                <c:pt idx="2">
                  <c:v>1.5355343514442104</c:v>
                </c:pt>
                <c:pt idx="3">
                  <c:v>0.60301445995616798</c:v>
                </c:pt>
                <c:pt idx="4">
                  <c:v>0.82015140671273468</c:v>
                </c:pt>
              </c:numCache>
            </c:numRef>
          </c:val>
        </c:ser>
        <c:ser>
          <c:idx val="1"/>
          <c:order val="1"/>
          <c:val>
            <c:numRef>
              <c:f>'[VZOR Středokluky, Běloky 2023.xls]Srovnání kalk. 2023-2022 (2)'!$U$47:$U$50</c:f>
              <c:numCache>
                <c:formatCode>General</c:formatCode>
                <c:ptCount val="4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</c:numCache>
            </c:numRef>
          </c:val>
        </c:ser>
        <c:ser>
          <c:idx val="2"/>
          <c:order val="2"/>
          <c:val>
            <c:numRef>
              <c:f>'[VZOR Středokluky, Běloky 2023.xls]Srovnání kalk. 2023-2022 (2)'!$U$46:$U$48</c:f>
              <c:numCache>
                <c:formatCode>General</c:formatCode>
                <c:ptCount val="3"/>
                <c:pt idx="0">
                  <c:v>0</c:v>
                </c:pt>
                <c:pt idx="1">
                  <c:v>0</c:v>
                </c:pt>
                <c:pt idx="2">
                  <c:v>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plotVisOnly val="1"/>
    <c:dispBlanksAs val="gap"/>
    <c:showDLblsOverMax val="0"/>
  </c:chart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D6A24ED-8472-4065-8077-3532EFF4C7A1}" type="datetimeFigureOut">
              <a:rPr lang="cs-CZ" smtClean="0"/>
              <a:t>15.11.2023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6EDF000-D7FF-4AEA-94E6-0F6CF3AA1BA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1362015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A93901-AB2E-432A-B85E-F88483A9117D}" type="datetimeFigureOut">
              <a:rPr lang="cs-CZ" smtClean="0"/>
              <a:t>15.11.2023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DFE5E-C8F3-44D8-9F14-BD31322EE61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540812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A93901-AB2E-432A-B85E-F88483A9117D}" type="datetimeFigureOut">
              <a:rPr lang="cs-CZ" smtClean="0"/>
              <a:t>15.11.2023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DFE5E-C8F3-44D8-9F14-BD31322EE61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741459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A93901-AB2E-432A-B85E-F88483A9117D}" type="datetimeFigureOut">
              <a:rPr lang="cs-CZ" smtClean="0"/>
              <a:t>15.11.2023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DFE5E-C8F3-44D8-9F14-BD31322EE61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555013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A93901-AB2E-432A-B85E-F88483A9117D}" type="datetimeFigureOut">
              <a:rPr lang="cs-CZ" smtClean="0"/>
              <a:t>15.11.2023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DFE5E-C8F3-44D8-9F14-BD31322EE61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984298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A93901-AB2E-432A-B85E-F88483A9117D}" type="datetimeFigureOut">
              <a:rPr lang="cs-CZ" smtClean="0"/>
              <a:t>15.11.2023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DFE5E-C8F3-44D8-9F14-BD31322EE61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671105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A93901-AB2E-432A-B85E-F88483A9117D}" type="datetimeFigureOut">
              <a:rPr lang="cs-CZ" smtClean="0"/>
              <a:t>15.11.2023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DFE5E-C8F3-44D8-9F14-BD31322EE61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689023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A93901-AB2E-432A-B85E-F88483A9117D}" type="datetimeFigureOut">
              <a:rPr lang="cs-CZ" smtClean="0"/>
              <a:t>15.11.2023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DFE5E-C8F3-44D8-9F14-BD31322EE61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684893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A93901-AB2E-432A-B85E-F88483A9117D}" type="datetimeFigureOut">
              <a:rPr lang="cs-CZ" smtClean="0"/>
              <a:t>15.11.2023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DFE5E-C8F3-44D8-9F14-BD31322EE61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475962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A93901-AB2E-432A-B85E-F88483A9117D}" type="datetimeFigureOut">
              <a:rPr lang="cs-CZ" smtClean="0"/>
              <a:t>15.11.2023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DFE5E-C8F3-44D8-9F14-BD31322EE61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175280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A93901-AB2E-432A-B85E-F88483A9117D}" type="datetimeFigureOut">
              <a:rPr lang="cs-CZ" smtClean="0"/>
              <a:t>15.11.2023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DFE5E-C8F3-44D8-9F14-BD31322EE61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377072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A93901-AB2E-432A-B85E-F88483A9117D}" type="datetimeFigureOut">
              <a:rPr lang="cs-CZ" smtClean="0"/>
              <a:t>15.11.2023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DFE5E-C8F3-44D8-9F14-BD31322EE61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993009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A93901-AB2E-432A-B85E-F88483A9117D}" type="datetimeFigureOut">
              <a:rPr lang="cs-CZ" smtClean="0"/>
              <a:t>15.11.2023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3DFE5E-C8F3-44D8-9F14-BD31322EE61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65239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11560" y="188640"/>
            <a:ext cx="7772400" cy="1470025"/>
          </a:xfrm>
        </p:spPr>
        <p:txBody>
          <a:bodyPr>
            <a:normAutofit/>
          </a:bodyPr>
          <a:lstStyle/>
          <a:p>
            <a:r>
              <a:rPr lang="cs-CZ" sz="3600" b="1" u="sng" dirty="0" smtClean="0">
                <a:solidFill>
                  <a:schemeClr val="accent4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Stanovení ceny pro vodné a stočné dle pravidel OPŽP</a:t>
            </a:r>
            <a:endParaRPr lang="cs-CZ" sz="3600" b="1" u="sng" dirty="0">
              <a:solidFill>
                <a:schemeClr val="accent4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79512" y="2132856"/>
            <a:ext cx="8712968" cy="4392488"/>
          </a:xfrm>
        </p:spPr>
        <p:txBody>
          <a:bodyPr>
            <a:normAutofit/>
          </a:bodyPr>
          <a:lstStyle/>
          <a:p>
            <a:r>
              <a:rPr lang="cs-CZ" sz="4000" dirty="0" smtClean="0">
                <a:solidFill>
                  <a:schemeClr val="tx1"/>
                </a:solidFill>
              </a:rPr>
              <a:t>Žádost o dotaci —&gt; Rozhodnutí o poskytnutí dotace (podmínky udělení dotace)</a:t>
            </a:r>
            <a:r>
              <a:rPr lang="cs-CZ" sz="4000" dirty="0" smtClean="0">
                <a:solidFill>
                  <a:schemeClr val="tx1"/>
                </a:solidFill>
              </a:rPr>
              <a:t> —&gt;</a:t>
            </a:r>
            <a:r>
              <a:rPr lang="cs-CZ" sz="4000" dirty="0" smtClean="0">
                <a:solidFill>
                  <a:schemeClr val="tx1"/>
                </a:solidFill>
              </a:rPr>
              <a:t> Koncesní řízení</a:t>
            </a:r>
            <a:r>
              <a:rPr lang="cs-CZ" sz="4000" dirty="0" smtClean="0">
                <a:solidFill>
                  <a:schemeClr val="tx1"/>
                </a:solidFill>
              </a:rPr>
              <a:t> —&gt; </a:t>
            </a:r>
            <a:r>
              <a:rPr lang="cs-CZ" sz="4000" dirty="0">
                <a:solidFill>
                  <a:schemeClr val="tx1"/>
                </a:solidFill>
              </a:rPr>
              <a:t>V</a:t>
            </a:r>
            <a:r>
              <a:rPr lang="cs-CZ" sz="4000" dirty="0" smtClean="0">
                <a:solidFill>
                  <a:schemeClr val="tx1"/>
                </a:solidFill>
              </a:rPr>
              <a:t>ýběr provozovatele</a:t>
            </a:r>
            <a:r>
              <a:rPr lang="cs-CZ" sz="4000" dirty="0" smtClean="0">
                <a:solidFill>
                  <a:schemeClr val="tx1"/>
                </a:solidFill>
              </a:rPr>
              <a:t> (nejnižší cena)—&gt; Smlouva o provozování VaK —&gt; </a:t>
            </a:r>
            <a:r>
              <a:rPr lang="cs-CZ" sz="4000" dirty="0" smtClean="0">
                <a:solidFill>
                  <a:schemeClr val="tx1"/>
                </a:solidFill>
              </a:rPr>
              <a:t>Finanční nástroje -</a:t>
            </a:r>
            <a:r>
              <a:rPr lang="cs-CZ" sz="4000" dirty="0" smtClean="0">
                <a:solidFill>
                  <a:schemeClr val="tx1"/>
                </a:solidFill>
              </a:rPr>
              <a:t> </a:t>
            </a:r>
            <a:r>
              <a:rPr lang="cs-CZ" sz="4000" dirty="0" smtClean="0">
                <a:solidFill>
                  <a:schemeClr val="tx1"/>
                </a:solidFill>
              </a:rPr>
              <a:t>Základní modul, Vyrovnávací nástroj</a:t>
            </a:r>
            <a:endParaRPr lang="cs-CZ" sz="4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599301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Stanovení ceny pro vodné a stočné dle pravidel OPŽP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cs-CZ" b="1" dirty="0" smtClean="0"/>
              <a:t>Fixní náklady </a:t>
            </a:r>
            <a:r>
              <a:rPr lang="cs-CZ" dirty="0" smtClean="0"/>
              <a:t>– provozní náklady, které byly předmětem KŘ – </a:t>
            </a:r>
            <a:r>
              <a:rPr lang="cs-CZ" dirty="0" smtClean="0">
                <a:solidFill>
                  <a:srgbClr val="FF0000"/>
                </a:solidFill>
              </a:rPr>
              <a:t>po dobu provozní smlouvy se nemění</a:t>
            </a:r>
            <a:r>
              <a:rPr lang="cs-CZ" dirty="0" smtClean="0"/>
              <a:t>, pouze se indexují dle indexů vydaných ČSÚ – mzdy, elektrická energie, materiál, externí, interní náklady, režie, nájemné (stanovuje vlastník na základě nástroje udržitelnosti)</a:t>
            </a:r>
          </a:p>
          <a:p>
            <a:r>
              <a:rPr lang="cs-CZ" b="1" dirty="0" smtClean="0"/>
              <a:t>Variabilní náklady </a:t>
            </a:r>
            <a:r>
              <a:rPr lang="cs-CZ" dirty="0" smtClean="0"/>
              <a:t>– náklady, které se mění každý rok nebo se vyrovnávají – pitná voda převzatá a chemikálie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047081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 fontScale="90000"/>
          </a:bodyPr>
          <a:lstStyle/>
          <a:p>
            <a:r>
              <a:rPr lang="cs-CZ" i="1" u="sng" dirty="0" smtClean="0"/>
              <a:t>Tvorba ceny a faktory, které ji ovlivňují</a:t>
            </a:r>
            <a:endParaRPr lang="cs-CZ" i="1" u="sng" dirty="0"/>
          </a:p>
        </p:txBody>
      </p:sp>
      <p:sp>
        <p:nvSpPr>
          <p:cNvPr id="4" name="Zástupný symbol pro obsah 3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217443"/>
          </a:xfrm>
        </p:spPr>
        <p:txBody>
          <a:bodyPr>
            <a:normAutofit fontScale="70000" lnSpcReduction="20000"/>
          </a:bodyPr>
          <a:lstStyle/>
          <a:p>
            <a:pPr algn="ctr"/>
            <a:r>
              <a:rPr lang="cs-CZ" sz="41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Fixní náklady + variabilní náklady + přiměřený zisk / fakturovaný objem PV/OV</a:t>
            </a:r>
          </a:p>
          <a:p>
            <a:pPr marL="457200" lvl="1" indent="0" algn="ctr">
              <a:buNone/>
            </a:pPr>
            <a:r>
              <a:rPr lang="cs-CZ" sz="36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= cena pro vodné/stočné</a:t>
            </a:r>
          </a:p>
          <a:p>
            <a:r>
              <a:rPr lang="cs-CZ" u="sng" dirty="0" smtClean="0"/>
              <a:t>Nárůst ceny pitné vody převzaté </a:t>
            </a:r>
            <a:r>
              <a:rPr lang="cs-CZ" dirty="0" smtClean="0"/>
              <a:t>o </a:t>
            </a:r>
            <a:r>
              <a:rPr lang="cs-CZ" dirty="0" smtClean="0">
                <a:solidFill>
                  <a:srgbClr val="FF0000"/>
                </a:solidFill>
              </a:rPr>
              <a:t>22%</a:t>
            </a:r>
            <a:r>
              <a:rPr lang="cs-CZ" dirty="0" smtClean="0"/>
              <a:t> (tvoří 61% z celkové ceny pro vodné)</a:t>
            </a:r>
          </a:p>
          <a:p>
            <a:r>
              <a:rPr lang="cs-CZ" dirty="0" smtClean="0"/>
              <a:t>Kalkulované množství PV/OV </a:t>
            </a:r>
            <a:r>
              <a:rPr lang="cs-CZ" u="sng" dirty="0" smtClean="0"/>
              <a:t>neodpovídá skutečnosti </a:t>
            </a:r>
            <a:r>
              <a:rPr lang="cs-CZ" dirty="0" smtClean="0"/>
              <a:t>roku 2022 – dochází k tzv. vyrovnání za objemy pro rok 2023 – Finanční náklady – </a:t>
            </a:r>
            <a:r>
              <a:rPr lang="cs-CZ" u="sng" dirty="0" smtClean="0"/>
              <a:t>špatné podklady od předchozího provozovatele</a:t>
            </a:r>
          </a:p>
          <a:p>
            <a:r>
              <a:rPr lang="cs-CZ" u="sng" dirty="0" smtClean="0"/>
              <a:t>Cenové indexy prudce rostou vč. inflace </a:t>
            </a:r>
            <a:r>
              <a:rPr lang="cs-CZ" dirty="0" smtClean="0"/>
              <a:t>– musíme vycházet z aktuálních cenových indexů!</a:t>
            </a:r>
          </a:p>
          <a:p>
            <a:r>
              <a:rPr lang="cs-CZ" dirty="0" smtClean="0"/>
              <a:t>S tím spojen </a:t>
            </a:r>
            <a:r>
              <a:rPr lang="cs-CZ" u="sng" dirty="0" smtClean="0"/>
              <a:t>nárůst nákladů na spotřebu elektrické energie </a:t>
            </a:r>
            <a:r>
              <a:rPr lang="cs-CZ" dirty="0" smtClean="0"/>
              <a:t>o více než </a:t>
            </a:r>
            <a:r>
              <a:rPr lang="cs-CZ" dirty="0" smtClean="0">
                <a:solidFill>
                  <a:srgbClr val="FF0000"/>
                </a:solidFill>
              </a:rPr>
              <a:t>39%</a:t>
            </a:r>
          </a:p>
          <a:p>
            <a:r>
              <a:rPr lang="cs-CZ" dirty="0" smtClean="0"/>
              <a:t>Po kolaudaci ČOV došlo k nutnosti přepočítat Nástroj udržitelnosti na aktuální hodnotu majetku a došlo k razantní úpravě nájemného pro rok 2023 (o </a:t>
            </a:r>
            <a:r>
              <a:rPr lang="cs-CZ" dirty="0" smtClean="0">
                <a:solidFill>
                  <a:srgbClr val="FF0000"/>
                </a:solidFill>
              </a:rPr>
              <a:t>115%</a:t>
            </a:r>
            <a:r>
              <a:rPr lang="cs-CZ" dirty="0" smtClean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1554298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Rozložení nákladů v ceně pro vodné</a:t>
            </a:r>
            <a:endParaRPr lang="cs-CZ" dirty="0"/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3997526"/>
              </p:ext>
            </p:extLst>
          </p:nvPr>
        </p:nvGraphicFramePr>
        <p:xfrm>
          <a:off x="107504" y="1124744"/>
          <a:ext cx="8784976" cy="5400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6" name="Graf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57900738"/>
              </p:ext>
            </p:extLst>
          </p:nvPr>
        </p:nvGraphicFramePr>
        <p:xfrm>
          <a:off x="179512" y="1052736"/>
          <a:ext cx="8640960" cy="58052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7" name="Graf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97066244"/>
              </p:ext>
            </p:extLst>
          </p:nvPr>
        </p:nvGraphicFramePr>
        <p:xfrm>
          <a:off x="179512" y="1196752"/>
          <a:ext cx="8778875" cy="530965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39750687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Rozložení nákladů v ceně pro stočné</a:t>
            </a:r>
            <a:endParaRPr lang="cs-CZ" dirty="0"/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95863007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Graf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16024542"/>
              </p:ext>
            </p:extLst>
          </p:nvPr>
        </p:nvGraphicFramePr>
        <p:xfrm>
          <a:off x="467544" y="1484784"/>
          <a:ext cx="8080375" cy="501755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3476966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Předpoklad ceny pro rok 2024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 smtClean="0"/>
              <a:t>Nejsou známy všechny indexy ČSÚ</a:t>
            </a:r>
          </a:p>
          <a:p>
            <a:r>
              <a:rPr lang="cs-CZ" dirty="0" smtClean="0"/>
              <a:t>Vodné - dosud není známá cena pitné vody převzaté, proto se uvažuje s přednastavenými hodnotami z FN – cena roste o cca 2 %</a:t>
            </a:r>
          </a:p>
          <a:p>
            <a:r>
              <a:rPr lang="cs-CZ" dirty="0" smtClean="0"/>
              <a:t>Stočné – dochází k poklesu ceny vlivem nižšího vyrovnání za objemy</a:t>
            </a:r>
          </a:p>
          <a:p>
            <a:r>
              <a:rPr lang="cs-CZ" dirty="0" smtClean="0">
                <a:solidFill>
                  <a:srgbClr val="FF0000"/>
                </a:solidFill>
              </a:rPr>
              <a:t>Výše vodného a stočného bude známá po doplnění indexace a zveřejnění ceny pitné vody převzaté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9687435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161</TotalTime>
  <Words>334</Words>
  <Application>Microsoft Office PowerPoint</Application>
  <PresentationFormat>Předvádění na obrazovce (4:3)</PresentationFormat>
  <Paragraphs>28</Paragraphs>
  <Slides>6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6</vt:i4>
      </vt:variant>
    </vt:vector>
  </HeadingPairs>
  <TitlesOfParts>
    <vt:vector size="7" baseType="lpstr">
      <vt:lpstr>Motiv systému Office</vt:lpstr>
      <vt:lpstr>Stanovení ceny pro vodné a stočné dle pravidel OPŽP</vt:lpstr>
      <vt:lpstr>Stanovení ceny pro vodné a stočné dle pravidel OPŽP</vt:lpstr>
      <vt:lpstr>Tvorba ceny a faktory, které ji ovlivňují</vt:lpstr>
      <vt:lpstr>Rozložení nákladů v ceně pro vodné</vt:lpstr>
      <vt:lpstr>Rozložení nákladů v ceně pro stočné</vt:lpstr>
      <vt:lpstr>Předpoklad ceny pro rok 2024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Stanovení ceny pro vodné a stočné dle pravidel OPŽP</dc:title>
  <dc:creator>Petra Janská</dc:creator>
  <cp:lastModifiedBy>Petra Janská</cp:lastModifiedBy>
  <cp:revision>8</cp:revision>
  <cp:lastPrinted>2023-11-15T14:39:37Z</cp:lastPrinted>
  <dcterms:created xsi:type="dcterms:W3CDTF">2023-11-15T13:48:30Z</dcterms:created>
  <dcterms:modified xsi:type="dcterms:W3CDTF">2023-11-15T16:29:40Z</dcterms:modified>
</cp:coreProperties>
</file>