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11.13\verejne\Kalkulace\Kalkulace%202023\aKalkulace%202022_vzory%20+%20MF\VZOR%20St&#345;edokluky,%20B&#283;loky%20202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11.13\verejne\Kalkulace\Kalkulace%202023\aKalkulace%202022_vzory%20+%20MF\VZOR%20St&#345;edokluky,%20B&#283;loky%20202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11.13\verejne\Kalkulace\Kalkulace%202023\aKalkulace%202022_vzory%20+%20MF\VZOR%20St&#345;edokluky,%20B&#283;loky%20202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11.13\verejne\Kalkulace\Kalkulace%202023\aKalkulace%202022_vzory%20+%20MF\VZOR%20St&#345;edokluky,%20B&#283;loky%20202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11.13\verejne\Kalkulace\Kalkulace%202023\aKalkulace%202022_vzory%20+%20MF\VZOR%20St&#345;edokluky,%20B&#283;loky%2020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 sz="1600"/>
                      <a:t>PV</a:t>
                    </a:r>
                    <a:r>
                      <a:rPr lang="cs-CZ" sz="1600" baseline="0"/>
                      <a:t> převzatá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cs-CZ" sz="1600"/>
                      <a:t>nájemné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s-CZ" sz="1600"/>
                      <a:t>Provozní náklady  Fixní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s-CZ" sz="1600"/>
                      <a:t>Finanční náklady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'[VZOR Středokluky, Běloky 2023.xls]Srovnání kalk. 2023-2022 (2)'!$U$46:$U$49</c:f>
              <c:strCache>
                <c:ptCount val="4"/>
                <c:pt idx="0">
                  <c:v>PV </c:v>
                </c:pt>
                <c:pt idx="1">
                  <c:v>nájemné</c:v>
                </c:pt>
                <c:pt idx="2">
                  <c:v>Provozní náklady</c:v>
                </c:pt>
                <c:pt idx="3">
                  <c:v>Finanční náklady</c:v>
                </c:pt>
              </c:strCache>
            </c:strRef>
          </c:cat>
          <c:val>
            <c:numRef>
              <c:f>'[VZOR Středokluky, Běloky 2023.xls]Srovnání kalk. 2023-2022 (2)'!$V$46:$V$49</c:f>
              <c:numCache>
                <c:formatCode>0.000000</c:formatCode>
                <c:ptCount val="4"/>
                <c:pt idx="0">
                  <c:v>2.1651717192704298</c:v>
                </c:pt>
                <c:pt idx="1">
                  <c:v>5.2172999999999997E-2</c:v>
                </c:pt>
                <c:pt idx="2">
                  <c:v>0.52793179286242176</c:v>
                </c:pt>
                <c:pt idx="3">
                  <c:v>2.8273827844525999E-2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cs-CZ" sz="2000"/>
                      <a:t>nájemné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s-CZ" sz="2000"/>
                      <a:t>Provozní náklady Fixní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s-CZ" sz="2000"/>
                      <a:t>Finanční</a:t>
                    </a:r>
                    <a:r>
                      <a:rPr lang="cs-CZ" sz="2000" baseline="0"/>
                      <a:t> náklady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cs-CZ" sz="2000"/>
                      <a:t>Energie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'[VZOR Středokluky, Běloky 2023.xls]Srovnání kalk. 2023-2022 (2)'!$W$46:$W$50</c:f>
              <c:numCache>
                <c:formatCode>0.000000</c:formatCode>
                <c:ptCount val="5"/>
                <c:pt idx="1">
                  <c:v>0.35483900759999998</c:v>
                </c:pt>
                <c:pt idx="2">
                  <c:v>1.5355343514442104</c:v>
                </c:pt>
                <c:pt idx="3">
                  <c:v>0.60301445995616798</c:v>
                </c:pt>
                <c:pt idx="4">
                  <c:v>0.82015140671273468</c:v>
                </c:pt>
              </c:numCache>
            </c:numRef>
          </c:val>
        </c:ser>
        <c:ser>
          <c:idx val="1"/>
          <c:order val="1"/>
          <c:val>
            <c:numRef>
              <c:f>'[VZOR Středokluky, Běloky 2023.xls]Srovnání kalk. 2023-2022 (2)'!$U$47:$U$50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val>
            <c:numRef>
              <c:f>'[VZOR Středokluky, Běloky 2023.xls]Srovnání kalk. 2023-2022 (2)'!$U$46:$U$48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A24ED-8472-4065-8077-3532EFF4C7A1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DF000-D7FF-4AEA-94E6-0F6CF3AA1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20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8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14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50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2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11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90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48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59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52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0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30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3901-AB2E-432A-B85E-F88483A9117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FE5E-C8F3-44D8-9F14-BD31322EE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ceny pro vodné a stočné dle pravidel OPŽP</a:t>
            </a:r>
            <a:endParaRPr lang="cs-CZ" sz="3600" b="1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12968" cy="4392488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Žádost o dotaci —&gt; Rozhodnutí o poskytnutí dotace (podmínky udělení dotace)</a:t>
            </a:r>
            <a:r>
              <a:rPr lang="cs-CZ" sz="4000" dirty="0" smtClean="0">
                <a:solidFill>
                  <a:schemeClr val="tx1"/>
                </a:solidFill>
              </a:rPr>
              <a:t> —&gt;</a:t>
            </a:r>
            <a:r>
              <a:rPr lang="cs-CZ" sz="4000" dirty="0" smtClean="0">
                <a:solidFill>
                  <a:schemeClr val="tx1"/>
                </a:solidFill>
              </a:rPr>
              <a:t> Koncesní řízení</a:t>
            </a:r>
            <a:r>
              <a:rPr lang="cs-CZ" sz="4000" dirty="0" smtClean="0">
                <a:solidFill>
                  <a:schemeClr val="tx1"/>
                </a:solidFill>
              </a:rPr>
              <a:t> —&gt; </a:t>
            </a:r>
            <a:r>
              <a:rPr lang="cs-CZ" sz="4000" dirty="0">
                <a:solidFill>
                  <a:schemeClr val="tx1"/>
                </a:solidFill>
              </a:rPr>
              <a:t>V</a:t>
            </a:r>
            <a:r>
              <a:rPr lang="cs-CZ" sz="4000" dirty="0" smtClean="0">
                <a:solidFill>
                  <a:schemeClr val="tx1"/>
                </a:solidFill>
              </a:rPr>
              <a:t>ýběr provozovatele</a:t>
            </a:r>
            <a:r>
              <a:rPr lang="cs-CZ" sz="4000" dirty="0" smtClean="0">
                <a:solidFill>
                  <a:schemeClr val="tx1"/>
                </a:solidFill>
              </a:rPr>
              <a:t> (nejnižší cena)—&gt; Smlouva o provozování VaK —&gt; </a:t>
            </a:r>
            <a:r>
              <a:rPr lang="cs-CZ" sz="4000" dirty="0" smtClean="0">
                <a:solidFill>
                  <a:schemeClr val="tx1"/>
                </a:solidFill>
              </a:rPr>
              <a:t>Finanční nástroje -</a:t>
            </a:r>
            <a:r>
              <a:rPr lang="cs-CZ" sz="4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Základní modul, Vyrovnávací nástroj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3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Stanovení ceny pro vodné a stočné dle pravidel OPŽP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Fixní náklady </a:t>
            </a:r>
            <a:r>
              <a:rPr lang="cs-CZ" dirty="0" smtClean="0"/>
              <a:t>– provozní náklady, které byly předmětem KŘ – </a:t>
            </a:r>
            <a:r>
              <a:rPr lang="cs-CZ" dirty="0" smtClean="0">
                <a:solidFill>
                  <a:srgbClr val="FF0000"/>
                </a:solidFill>
              </a:rPr>
              <a:t>po dobu provozní smlouvy se nemění</a:t>
            </a:r>
            <a:r>
              <a:rPr lang="cs-CZ" dirty="0" smtClean="0"/>
              <a:t>, pouze se indexují dle indexů vydaných ČSÚ – mzdy, elektrická energie, materiál, externí, interní náklady, režie, nájemné (stanovuje vlastník na základě nástroje udržitelnosti)</a:t>
            </a:r>
          </a:p>
          <a:p>
            <a:r>
              <a:rPr lang="cs-CZ" b="1" dirty="0" smtClean="0"/>
              <a:t>Variabilní náklady </a:t>
            </a:r>
            <a:r>
              <a:rPr lang="cs-CZ" dirty="0" smtClean="0"/>
              <a:t>– náklady, které se mění každý rok nebo se vyrovnávají – pitná voda převzatá a chemikálie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70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i="1" u="sng" dirty="0" smtClean="0"/>
              <a:t>Tvorba ceny a faktory, které ji ovlivňují</a:t>
            </a:r>
            <a:endParaRPr lang="cs-CZ" i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cs-CZ" sz="4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Fixní náklady + variabilní náklady + přiměřený zisk / fakturovaný objem PV/OV</a:t>
            </a:r>
          </a:p>
          <a:p>
            <a:pPr marL="457200" lvl="1" indent="0" algn="ctr">
              <a:buNone/>
            </a:pP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cena pro vodné/stočné</a:t>
            </a:r>
          </a:p>
          <a:p>
            <a:r>
              <a:rPr lang="cs-CZ" u="sng" dirty="0" smtClean="0"/>
              <a:t>Nárůst ceny pitné vody převzaté </a:t>
            </a:r>
            <a:r>
              <a:rPr lang="cs-CZ" dirty="0" smtClean="0"/>
              <a:t>o </a:t>
            </a:r>
            <a:r>
              <a:rPr lang="cs-CZ" dirty="0" smtClean="0">
                <a:solidFill>
                  <a:srgbClr val="FF0000"/>
                </a:solidFill>
              </a:rPr>
              <a:t>22%</a:t>
            </a:r>
            <a:r>
              <a:rPr lang="cs-CZ" dirty="0" smtClean="0"/>
              <a:t> (tvoří 61% z celkové ceny pro vodné)</a:t>
            </a:r>
          </a:p>
          <a:p>
            <a:r>
              <a:rPr lang="cs-CZ" dirty="0" smtClean="0"/>
              <a:t>Kalkulované množství PV/OV </a:t>
            </a:r>
            <a:r>
              <a:rPr lang="cs-CZ" u="sng" dirty="0" smtClean="0"/>
              <a:t>neodpovídá skutečnosti </a:t>
            </a:r>
            <a:r>
              <a:rPr lang="cs-CZ" dirty="0" smtClean="0"/>
              <a:t>roku 2022 – dochází k tzv. vyrovnání za objemy pro rok 2023 – Finanční náklady – </a:t>
            </a:r>
            <a:r>
              <a:rPr lang="cs-CZ" u="sng" dirty="0" smtClean="0"/>
              <a:t>špatné podklady od předchozího provozovatele</a:t>
            </a:r>
          </a:p>
          <a:p>
            <a:r>
              <a:rPr lang="cs-CZ" u="sng" dirty="0" smtClean="0"/>
              <a:t>Cenové indexy prudce rostou vč. inflace </a:t>
            </a:r>
            <a:r>
              <a:rPr lang="cs-CZ" dirty="0" smtClean="0"/>
              <a:t>– musíme vycházet z aktuálních cenových indexů!</a:t>
            </a:r>
          </a:p>
          <a:p>
            <a:r>
              <a:rPr lang="cs-CZ" dirty="0" smtClean="0"/>
              <a:t>S tím spojen </a:t>
            </a:r>
            <a:r>
              <a:rPr lang="cs-CZ" u="sng" dirty="0" smtClean="0"/>
              <a:t>nárůst nákladů na spotřebu elektrické energie </a:t>
            </a:r>
            <a:r>
              <a:rPr lang="cs-CZ" dirty="0" smtClean="0"/>
              <a:t>o více než </a:t>
            </a:r>
            <a:r>
              <a:rPr lang="cs-CZ" dirty="0" smtClean="0">
                <a:solidFill>
                  <a:srgbClr val="FF0000"/>
                </a:solidFill>
              </a:rPr>
              <a:t>39%</a:t>
            </a:r>
          </a:p>
          <a:p>
            <a:r>
              <a:rPr lang="cs-CZ" dirty="0" smtClean="0"/>
              <a:t>Po kolaudaci ČOV došlo k nutnosti přepočítat Nástroj udržitelnosti na aktuální hodnotu majetku a došlo k razantní úpravě nájemného pro rok 2023 (o </a:t>
            </a:r>
            <a:r>
              <a:rPr lang="cs-CZ" dirty="0" smtClean="0">
                <a:solidFill>
                  <a:srgbClr val="FF0000"/>
                </a:solidFill>
              </a:rPr>
              <a:t>115%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54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Rozložení nákladů v ceně pro vodné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97526"/>
              </p:ext>
            </p:extLst>
          </p:nvPr>
        </p:nvGraphicFramePr>
        <p:xfrm>
          <a:off x="107504" y="1124744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900738"/>
              </p:ext>
            </p:extLst>
          </p:nvPr>
        </p:nvGraphicFramePr>
        <p:xfrm>
          <a:off x="179512" y="1052736"/>
          <a:ext cx="864096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066244"/>
              </p:ext>
            </p:extLst>
          </p:nvPr>
        </p:nvGraphicFramePr>
        <p:xfrm>
          <a:off x="179512" y="1196752"/>
          <a:ext cx="8778875" cy="530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506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Rozložení nákladů v ceně pro stočné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8630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024542"/>
              </p:ext>
            </p:extLst>
          </p:nvPr>
        </p:nvGraphicFramePr>
        <p:xfrm>
          <a:off x="467544" y="1484784"/>
          <a:ext cx="8080375" cy="501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769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 ceny pro rok 2024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Nejsou známy všechny indexy ČSÚ</a:t>
            </a:r>
          </a:p>
          <a:p>
            <a:r>
              <a:rPr lang="cs-CZ" dirty="0" smtClean="0"/>
              <a:t>Vodné - dosud není známá cena pitné vody převzaté, proto se uvažuje s přednastavenými hodnotami z FN – cena roste o cca 2 %</a:t>
            </a:r>
          </a:p>
          <a:p>
            <a:r>
              <a:rPr lang="cs-CZ" dirty="0" smtClean="0"/>
              <a:t>Stočné – dochází k poklesu ceny vlivem nižšího vyrovnání za objemy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Výše vodného a stočného bude známá po doplnění indexace a zveřejnění ceny pitné vody převzaté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87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334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Stanovení ceny pro vodné a stočné dle pravidel OPŽP</vt:lpstr>
      <vt:lpstr>Stanovení ceny pro vodné a stočné dle pravidel OPŽP</vt:lpstr>
      <vt:lpstr>Tvorba ceny a faktory, které ji ovlivňují</vt:lpstr>
      <vt:lpstr>Rozložení nákladů v ceně pro vodné</vt:lpstr>
      <vt:lpstr>Rozložení nákladů v ceně pro stočné</vt:lpstr>
      <vt:lpstr>Předpoklad ceny pro rok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ceny pro vodné a stočné dle pravidel OPŽP</dc:title>
  <dc:creator>Petra Janská</dc:creator>
  <cp:lastModifiedBy>Petra Janská</cp:lastModifiedBy>
  <cp:revision>8</cp:revision>
  <cp:lastPrinted>2023-11-15T14:39:37Z</cp:lastPrinted>
  <dcterms:created xsi:type="dcterms:W3CDTF">2023-11-15T13:48:30Z</dcterms:created>
  <dcterms:modified xsi:type="dcterms:W3CDTF">2023-11-15T16:29:40Z</dcterms:modified>
</cp:coreProperties>
</file>