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80" r:id="rId2"/>
    <p:sldId id="278" r:id="rId3"/>
    <p:sldId id="282" r:id="rId4"/>
    <p:sldId id="293" r:id="rId5"/>
    <p:sldId id="291" r:id="rId6"/>
    <p:sldId id="284" r:id="rId7"/>
    <p:sldId id="288" r:id="rId8"/>
    <p:sldId id="295" r:id="rId9"/>
    <p:sldId id="294" r:id="rId10"/>
    <p:sldId id="285" r:id="rId11"/>
    <p:sldId id="272" r:id="rId12"/>
  </p:sldIdLst>
  <p:sldSz cx="12192000" cy="6858000"/>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776"/>
    <a:srgbClr val="F20000"/>
    <a:srgbClr val="001DD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6" d="100"/>
          <a:sy n="66" d="100"/>
        </p:scale>
        <p:origin x="6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List_aplikac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rgbClr val="343776"/>
                </a:solidFill>
                <a:latin typeface="+mn-lt"/>
                <a:ea typeface="+mn-ea"/>
                <a:cs typeface="+mn-cs"/>
              </a:defRPr>
            </a:pPr>
            <a:r>
              <a:rPr lang="en-US" sz="2400" dirty="0" err="1">
                <a:solidFill>
                  <a:srgbClr val="343776"/>
                </a:solidFill>
              </a:rPr>
              <a:t>Kapacita</a:t>
            </a:r>
            <a:r>
              <a:rPr lang="en-US" sz="2400" dirty="0">
                <a:solidFill>
                  <a:srgbClr val="343776"/>
                </a:solidFill>
              </a:rPr>
              <a:t> 55 775 </a:t>
            </a:r>
            <a:r>
              <a:rPr lang="en-US" sz="2400" dirty="0" err="1">
                <a:solidFill>
                  <a:srgbClr val="343776"/>
                </a:solidFill>
              </a:rPr>
              <a:t>míst</a:t>
            </a:r>
            <a:endParaRPr lang="en-US" sz="2400" dirty="0">
              <a:solidFill>
                <a:srgbClr val="343776"/>
              </a:solidFill>
            </a:endParaRP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rgbClr val="343776"/>
              </a:solidFill>
              <a:latin typeface="+mn-lt"/>
              <a:ea typeface="+mn-ea"/>
              <a:cs typeface="+mn-cs"/>
            </a:defRPr>
          </a:pPr>
          <a:endParaRPr lang="cs-CZ"/>
        </a:p>
      </c:txPr>
    </c:title>
    <c:autoTitleDeleted val="0"/>
    <c:plotArea>
      <c:layout/>
      <c:pieChart>
        <c:varyColors val="1"/>
        <c:ser>
          <c:idx val="0"/>
          <c:order val="0"/>
          <c:tx>
            <c:strRef>
              <c:f>List1!$B$1</c:f>
              <c:strCache>
                <c:ptCount val="1"/>
                <c:pt idx="0">
                  <c:v>Kapacita 55 775 míst</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dPt>
          <c:dLbls>
            <c:dLbl>
              <c:idx val="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cs-CZ"/>
                </a:p>
              </c:txPr>
              <c:dLblPos val="inEnd"/>
              <c:showLegendKey val="0"/>
              <c:showVal val="1"/>
              <c:showCatName val="1"/>
              <c:showSerName val="0"/>
              <c:showPercent val="1"/>
              <c:showBubbleSize val="0"/>
              <c:separator>
</c:separator>
              <c:extLst>
                <c:ext xmlns:c15="http://schemas.microsoft.com/office/drawing/2012/chart" uri="{CE6537A1-D6FC-4f65-9D91-7224C49458BB}">
                  <c15:layout>
                    <c:manualLayout>
                      <c:w val="0.32267811857863793"/>
                      <c:h val="0.24223262323264477"/>
                    </c:manualLayout>
                  </c15:layout>
                </c:ext>
              </c:extLst>
            </c:dLbl>
            <c:dLbl>
              <c:idx val="1"/>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cs-CZ"/>
                </a:p>
              </c:txPr>
              <c:dLblPos val="inEnd"/>
              <c:showLegendKey val="0"/>
              <c:showVal val="1"/>
              <c:showCatName val="1"/>
              <c:showSerName val="0"/>
              <c:showPercent val="1"/>
              <c:showBubbleSize val="0"/>
              <c:separator>
</c:separator>
              <c:extLst>
                <c:ext xmlns:c15="http://schemas.microsoft.com/office/drawing/2012/chart" uri="{CE6537A1-D6FC-4f65-9D91-7224C49458BB}">
                  <c15:layout>
                    <c:manualLayout>
                      <c:w val="0.37682313103099574"/>
                      <c:h val="0.23394266350531265"/>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cs-CZ"/>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List1!$A$2:$A$5</c:f>
              <c:strCache>
                <c:ptCount val="2"/>
                <c:pt idx="0">
                  <c:v>volných míst</c:v>
                </c:pt>
                <c:pt idx="1">
                  <c:v>počet žáků</c:v>
                </c:pt>
              </c:strCache>
            </c:strRef>
          </c:cat>
          <c:val>
            <c:numRef>
              <c:f>List1!$B$2:$B$5</c:f>
              <c:numCache>
                <c:formatCode>General</c:formatCode>
                <c:ptCount val="4"/>
                <c:pt idx="0">
                  <c:v>20701</c:v>
                </c:pt>
                <c:pt idx="1">
                  <c:v>35074</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471E1E8-CC44-4CDE-811D-9D8E7CF6ADAE}" type="datetimeFigureOut">
              <a:rPr lang="cs-CZ" smtClean="0"/>
              <a:t>14.02.2021</a:t>
            </a:fld>
            <a:endParaRPr lang="cs-CZ"/>
          </a:p>
        </p:txBody>
      </p:sp>
      <p:sp>
        <p:nvSpPr>
          <p:cNvPr id="4" name="Zástupný symbol pro obrázek snímku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0CB86BE-A4A4-4BDF-9540-FA1622315D09}" type="slidenum">
              <a:rPr lang="cs-CZ" smtClean="0"/>
              <a:t>‹#›</a:t>
            </a:fld>
            <a:endParaRPr lang="cs-CZ"/>
          </a:p>
        </p:txBody>
      </p:sp>
    </p:spTree>
    <p:extLst>
      <p:ext uri="{BB962C8B-B14F-4D97-AF65-F5344CB8AC3E}">
        <p14:creationId xmlns:p14="http://schemas.microsoft.com/office/powerpoint/2010/main" val="273788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16 škol (¾ z celkového počtu) zřizováno krajem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Ekonomická úroveň a sociální skladba obyvatel Středočeského kraje neodpovídá tomuto výsledku. Máme předpoklady být nadprůměrní, ale nejsme. Máme sice řadu úspěšných škol, jejichž nadprůměrné výsledky nestačí na zlepšení průměru kraje. Je proto nutné začít provádět změny, bez nichž kvalitu a efektivitu nezvýšíme. </a:t>
            </a:r>
          </a:p>
          <a:p>
            <a:endParaRPr lang="cs-CZ" dirty="0" smtClean="0"/>
          </a:p>
        </p:txBody>
      </p:sp>
      <p:sp>
        <p:nvSpPr>
          <p:cNvPr id="4" name="Zástupný symbol pro číslo snímku 3"/>
          <p:cNvSpPr>
            <a:spLocks noGrp="1"/>
          </p:cNvSpPr>
          <p:nvPr>
            <p:ph type="sldNum" sz="quarter" idx="10"/>
          </p:nvPr>
        </p:nvSpPr>
        <p:spPr/>
        <p:txBody>
          <a:bodyPr/>
          <a:lstStyle/>
          <a:p>
            <a:fld id="{C0CB86BE-A4A4-4BDF-9540-FA1622315D09}" type="slidenum">
              <a:rPr lang="cs-CZ" smtClean="0"/>
              <a:t>2</a:t>
            </a:fld>
            <a:endParaRPr lang="cs-CZ"/>
          </a:p>
        </p:txBody>
      </p:sp>
    </p:spTree>
    <p:extLst>
      <p:ext uri="{BB962C8B-B14F-4D97-AF65-F5344CB8AC3E}">
        <p14:creationId xmlns:p14="http://schemas.microsoft.com/office/powerpoint/2010/main" val="114860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16 škol (¾ z celkového počtu) zřizováno krajem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Ekonomická úroveň a sociální skladba obyvatel Středočeského kraje neodpovídá tomuto výsledku. Máme předpoklady být nadprůměrní, ale nejsme. Máme sice řadu úspěšných škol, jejichž nadprůměrné výsledky nestačí na zlepšení průměru kraje. Je proto nutné začít provádět změny, bez nichž kvalitu a efektivitu nezvýšíme. </a:t>
            </a:r>
          </a:p>
          <a:p>
            <a:endParaRPr lang="cs-CZ" dirty="0" smtClean="0"/>
          </a:p>
        </p:txBody>
      </p:sp>
      <p:sp>
        <p:nvSpPr>
          <p:cNvPr id="4" name="Zástupný symbol pro číslo snímku 3"/>
          <p:cNvSpPr>
            <a:spLocks noGrp="1"/>
          </p:cNvSpPr>
          <p:nvPr>
            <p:ph type="sldNum" sz="quarter" idx="10"/>
          </p:nvPr>
        </p:nvSpPr>
        <p:spPr/>
        <p:txBody>
          <a:bodyPr/>
          <a:lstStyle/>
          <a:p>
            <a:fld id="{C0CB86BE-A4A4-4BDF-9540-FA1622315D09}" type="slidenum">
              <a:rPr lang="cs-CZ" smtClean="0"/>
              <a:t>5</a:t>
            </a:fld>
            <a:endParaRPr lang="cs-CZ"/>
          </a:p>
        </p:txBody>
      </p:sp>
    </p:spTree>
    <p:extLst>
      <p:ext uri="{BB962C8B-B14F-4D97-AF65-F5344CB8AC3E}">
        <p14:creationId xmlns:p14="http://schemas.microsoft.com/office/powerpoint/2010/main" val="112196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Dlouhodobý</a:t>
            </a:r>
            <a:r>
              <a:rPr lang="cs-CZ" baseline="0" dirty="0" smtClean="0"/>
              <a:t> proces</a:t>
            </a:r>
          </a:p>
          <a:p>
            <a:r>
              <a:rPr lang="cs-CZ" baseline="0" dirty="0" smtClean="0"/>
              <a:t>Organizace NEZANIKNOU </a:t>
            </a:r>
            <a:endParaRPr lang="cs-CZ" dirty="0"/>
          </a:p>
        </p:txBody>
      </p:sp>
      <p:sp>
        <p:nvSpPr>
          <p:cNvPr id="4" name="Zástupný symbol pro číslo snímku 3"/>
          <p:cNvSpPr>
            <a:spLocks noGrp="1"/>
          </p:cNvSpPr>
          <p:nvPr>
            <p:ph type="sldNum" sz="quarter" idx="10"/>
          </p:nvPr>
        </p:nvSpPr>
        <p:spPr/>
        <p:txBody>
          <a:bodyPr/>
          <a:lstStyle/>
          <a:p>
            <a:fld id="{C0CB86BE-A4A4-4BDF-9540-FA1622315D09}" type="slidenum">
              <a:rPr lang="cs-CZ" smtClean="0"/>
              <a:t>10</a:t>
            </a:fld>
            <a:endParaRPr lang="cs-CZ"/>
          </a:p>
        </p:txBody>
      </p:sp>
    </p:spTree>
    <p:extLst>
      <p:ext uri="{BB962C8B-B14F-4D97-AF65-F5344CB8AC3E}">
        <p14:creationId xmlns:p14="http://schemas.microsoft.com/office/powerpoint/2010/main" val="267310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BABA25A-B9D7-40CA-9413-F4E10D0CF407}" type="datetime1">
              <a:rPr lang="cs-CZ" smtClean="0"/>
              <a:t>14.02.2021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341516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0C64227-1BAA-4845-8402-9B1C671E5BA3}" type="datetime1">
              <a:rPr lang="cs-CZ" smtClean="0"/>
              <a:t>14.02.2021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62607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AFFAA07-9AFB-4E7E-94F8-841D71013561}" type="datetime1">
              <a:rPr lang="cs-CZ" smtClean="0"/>
              <a:t>14.02.2021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428263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3686996-14A5-4E4F-991A-8483F0A8C1A3}" type="datetime1">
              <a:rPr lang="cs-CZ" smtClean="0"/>
              <a:t>14.02.2021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245976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894CC60-4C78-4D28-AFB1-07CDA3176EC9}" type="datetime1">
              <a:rPr lang="cs-CZ" smtClean="0"/>
              <a:t>14.02.2021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385418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DACDA59-CB79-4986-B487-B06A6F52172C}" type="datetime1">
              <a:rPr lang="cs-CZ" smtClean="0"/>
              <a:t>14.02.2021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118838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A5EA927-AB04-46F9-A95D-FB7F2B2079DC}" type="datetime1">
              <a:rPr lang="cs-CZ" smtClean="0"/>
              <a:t>14.02.2021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332633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F57BD4F-BD99-4D00-B3CF-12E630F8719E}" type="datetime1">
              <a:rPr lang="cs-CZ" smtClean="0"/>
              <a:t>14.02.2021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300757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5D586E7-44B2-4472-A99F-EC2AF78A79B8}" type="datetime1">
              <a:rPr lang="cs-CZ" smtClean="0"/>
              <a:t>14.02.2021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412047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0752B61-0468-4429-B745-8FD85A6E94AC}" type="datetime1">
              <a:rPr lang="cs-CZ" smtClean="0"/>
              <a:t>14.02.2021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141231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C2FED71-FA1B-4F1C-9AD6-E5C7181047E1}" type="datetime1">
              <a:rPr lang="cs-CZ" smtClean="0"/>
              <a:t>14.02.2021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65454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3133D-EC64-41EC-B8AA-B4FBFCB15AEF}" type="datetime1">
              <a:rPr lang="cs-CZ" smtClean="0"/>
              <a:t>14.02.2021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1ACB0-F9FC-4CDF-BF0C-6DFD25E94212}" type="slidenum">
              <a:rPr lang="cs-CZ" smtClean="0"/>
              <a:t>‹#›</a:t>
            </a:fld>
            <a:endParaRPr lang="cs-CZ"/>
          </a:p>
        </p:txBody>
      </p:sp>
    </p:spTree>
    <p:extLst>
      <p:ext uri="{BB962C8B-B14F-4D97-AF65-F5344CB8AC3E}">
        <p14:creationId xmlns:p14="http://schemas.microsoft.com/office/powerpoint/2010/main" val="2017897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stretch>
            <a:fillRect/>
          </a:stretch>
        </p:blipFill>
        <p:spPr>
          <a:xfrm>
            <a:off x="0" y="273685"/>
            <a:ext cx="10973858" cy="6584315"/>
          </a:xfrm>
          <a:prstGeom prst="rect">
            <a:avLst/>
          </a:prstGeom>
        </p:spPr>
      </p:pic>
      <p:sp>
        <p:nvSpPr>
          <p:cNvPr id="5" name="Nadpis 4"/>
          <p:cNvSpPr>
            <a:spLocks noGrp="1"/>
          </p:cNvSpPr>
          <p:nvPr>
            <p:ph type="title"/>
          </p:nvPr>
        </p:nvSpPr>
        <p:spPr>
          <a:xfrm>
            <a:off x="831850" y="3077029"/>
            <a:ext cx="10515600" cy="1485446"/>
          </a:xfrm>
          <a:solidFill>
            <a:schemeClr val="bg1"/>
          </a:solidFill>
        </p:spPr>
        <p:txBody>
          <a:bodyPr>
            <a:normAutofit/>
          </a:bodyPr>
          <a:lstStyle/>
          <a:p>
            <a:pPr>
              <a:lnSpc>
                <a:spcPct val="100000"/>
              </a:lnSpc>
            </a:pPr>
            <a:r>
              <a:rPr lang="cs-CZ" sz="3600" b="1" dirty="0" smtClean="0"/>
              <a:t>On-line TK 15. 2. 2021</a:t>
            </a:r>
            <a:r>
              <a:rPr lang="cs-CZ" sz="3600" b="1" dirty="0">
                <a:solidFill>
                  <a:srgbClr val="FF0000"/>
                </a:solidFill>
              </a:rPr>
              <a:t/>
            </a:r>
            <a:br>
              <a:rPr lang="cs-CZ" sz="3600" b="1" dirty="0">
                <a:solidFill>
                  <a:srgbClr val="FF0000"/>
                </a:solidFill>
              </a:rPr>
            </a:br>
            <a:r>
              <a:rPr lang="cs-CZ" sz="4400" b="1" dirty="0" smtClean="0">
                <a:solidFill>
                  <a:srgbClr val="FF0000"/>
                </a:solidFill>
              </a:rPr>
              <a:t>Střední školství: situace – problémy - řešení</a:t>
            </a:r>
            <a:endParaRPr lang="cs-CZ" sz="4400" b="1" dirty="0">
              <a:solidFill>
                <a:srgbClr val="FF0000"/>
              </a:solidFill>
            </a:endParaRPr>
          </a:p>
        </p:txBody>
      </p:sp>
      <p:sp>
        <p:nvSpPr>
          <p:cNvPr id="6" name="Podnadpis 5"/>
          <p:cNvSpPr>
            <a:spLocks noGrp="1"/>
          </p:cNvSpPr>
          <p:nvPr>
            <p:ph type="body" idx="1"/>
          </p:nvPr>
        </p:nvSpPr>
        <p:spPr>
          <a:xfrm>
            <a:off x="831850" y="4960144"/>
            <a:ext cx="10515600" cy="990713"/>
          </a:xfrm>
          <a:solidFill>
            <a:schemeClr val="bg1"/>
          </a:solidFill>
        </p:spPr>
        <p:txBody>
          <a:bodyPr/>
          <a:lstStyle/>
          <a:p>
            <a:r>
              <a:rPr lang="cs-CZ" sz="2800" dirty="0" smtClean="0">
                <a:solidFill>
                  <a:schemeClr val="tx1"/>
                </a:solidFill>
              </a:rPr>
              <a:t>Mgr. </a:t>
            </a:r>
            <a:r>
              <a:rPr lang="cs-CZ" sz="2800" dirty="0">
                <a:solidFill>
                  <a:schemeClr val="tx1"/>
                </a:solidFill>
              </a:rPr>
              <a:t>Milan </a:t>
            </a:r>
            <a:r>
              <a:rPr lang="cs-CZ" sz="2800" dirty="0" smtClean="0">
                <a:solidFill>
                  <a:schemeClr val="tx1"/>
                </a:solidFill>
              </a:rPr>
              <a:t>Vácha, radní pro oblast vzdělávání a sportu</a:t>
            </a:r>
            <a:endParaRPr lang="cs-CZ" sz="2800" dirty="0">
              <a:solidFill>
                <a:schemeClr val="tx1"/>
              </a:solidFill>
            </a:endParaRPr>
          </a:p>
          <a:p>
            <a:endParaRPr lang="cs-CZ" sz="2800" b="1" dirty="0"/>
          </a:p>
          <a:p>
            <a:endParaRPr lang="cs-CZ" dirty="0"/>
          </a:p>
        </p:txBody>
      </p:sp>
      <p:pic>
        <p:nvPicPr>
          <p:cNvPr id="2" name="Obrázek 1"/>
          <p:cNvPicPr>
            <a:picLocks noChangeAspect="1"/>
          </p:cNvPicPr>
          <p:nvPr/>
        </p:nvPicPr>
        <p:blipFill>
          <a:blip r:embed="rId3"/>
          <a:stretch>
            <a:fillRect/>
          </a:stretch>
        </p:blipFill>
        <p:spPr>
          <a:xfrm>
            <a:off x="8918164" y="74643"/>
            <a:ext cx="3273836" cy="737680"/>
          </a:xfrm>
          <a:prstGeom prst="rect">
            <a:avLst/>
          </a:prstGeom>
        </p:spPr>
      </p:pic>
      <p:sp>
        <p:nvSpPr>
          <p:cNvPr id="3" name="Zástupný symbol pro datum 2"/>
          <p:cNvSpPr>
            <a:spLocks noGrp="1"/>
          </p:cNvSpPr>
          <p:nvPr>
            <p:ph type="dt" sz="half" idx="10"/>
          </p:nvPr>
        </p:nvSpPr>
        <p:spPr/>
        <p:txBody>
          <a:bodyPr/>
          <a:lstStyle/>
          <a:p>
            <a:fld id="{A88DC171-9EB8-4A9A-9F35-0393EDC5A962}" type="datetime1">
              <a:rPr lang="cs-CZ" smtClean="0"/>
              <a:t>14.02.2021</a:t>
            </a:fld>
            <a:endParaRPr lang="cs-CZ"/>
          </a:p>
        </p:txBody>
      </p:sp>
      <p:sp>
        <p:nvSpPr>
          <p:cNvPr id="4" name="Zástupný symbol pro číslo snímku 3"/>
          <p:cNvSpPr>
            <a:spLocks noGrp="1"/>
          </p:cNvSpPr>
          <p:nvPr>
            <p:ph type="sldNum" sz="quarter" idx="12"/>
          </p:nvPr>
        </p:nvSpPr>
        <p:spPr/>
        <p:txBody>
          <a:bodyPr/>
          <a:lstStyle/>
          <a:p>
            <a:fld id="{FBB1ACB0-F9FC-4CDF-BF0C-6DFD25E94212}" type="slidenum">
              <a:rPr lang="cs-CZ" smtClean="0"/>
              <a:t>1</a:t>
            </a:fld>
            <a:endParaRPr lang="cs-CZ"/>
          </a:p>
        </p:txBody>
      </p:sp>
    </p:spTree>
    <p:extLst>
      <p:ext uri="{BB962C8B-B14F-4D97-AF65-F5344CB8AC3E}">
        <p14:creationId xmlns:p14="http://schemas.microsoft.com/office/powerpoint/2010/main" val="3259864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4514" t="40740" r="11692" b="36667"/>
          <a:stretch/>
        </p:blipFill>
        <p:spPr>
          <a:xfrm>
            <a:off x="8915399" y="124711"/>
            <a:ext cx="3276601" cy="739356"/>
          </a:xfrm>
          <a:prstGeom prst="rect">
            <a:avLst/>
          </a:prstGeom>
        </p:spPr>
      </p:pic>
      <p:sp>
        <p:nvSpPr>
          <p:cNvPr id="2" name="Nadpis 1"/>
          <p:cNvSpPr>
            <a:spLocks noGrp="1"/>
          </p:cNvSpPr>
          <p:nvPr>
            <p:ph type="title"/>
          </p:nvPr>
        </p:nvSpPr>
        <p:spPr/>
        <p:txBody>
          <a:bodyPr/>
          <a:lstStyle/>
          <a:p>
            <a:r>
              <a:rPr lang="cs-CZ" b="1" dirty="0" smtClean="0">
                <a:solidFill>
                  <a:srgbClr val="FF0000"/>
                </a:solidFill>
              </a:rPr>
              <a:t>Optimalizace - další postup</a:t>
            </a:r>
            <a:endParaRPr lang="cs-CZ" b="1" dirty="0">
              <a:solidFill>
                <a:srgbClr val="FF0000"/>
              </a:solidFill>
            </a:endParaRPr>
          </a:p>
        </p:txBody>
      </p:sp>
      <p:sp>
        <p:nvSpPr>
          <p:cNvPr id="4" name="Zástupný symbol pro obsah 3"/>
          <p:cNvSpPr>
            <a:spLocks noGrp="1"/>
          </p:cNvSpPr>
          <p:nvPr>
            <p:ph sz="half" idx="2"/>
          </p:nvPr>
        </p:nvSpPr>
        <p:spPr>
          <a:xfrm>
            <a:off x="838200" y="1515109"/>
            <a:ext cx="9496908" cy="4190199"/>
          </a:xfrm>
        </p:spPr>
        <p:txBody>
          <a:bodyPr>
            <a:noAutofit/>
          </a:bodyPr>
          <a:lstStyle/>
          <a:p>
            <a:pPr lvl="0">
              <a:buFont typeface="Wingdings" panose="05000000000000000000" pitchFamily="2" charset="2"/>
              <a:buChar char="Ø"/>
            </a:pPr>
            <a:r>
              <a:rPr lang="cs-CZ" sz="2400" b="1" dirty="0" smtClean="0">
                <a:solidFill>
                  <a:srgbClr val="343776"/>
                </a:solidFill>
              </a:rPr>
              <a:t>Předložení návrhu z roku 2020 VVVZ 5. 1. 2021</a:t>
            </a:r>
          </a:p>
          <a:p>
            <a:pPr lvl="0">
              <a:buFont typeface="Wingdings" panose="05000000000000000000" pitchFamily="2" charset="2"/>
              <a:buChar char="Ø"/>
            </a:pPr>
            <a:r>
              <a:rPr lang="cs-CZ" sz="2400" b="1" dirty="0" smtClean="0">
                <a:solidFill>
                  <a:srgbClr val="343776"/>
                </a:solidFill>
              </a:rPr>
              <a:t>Projednání </a:t>
            </a:r>
            <a:r>
              <a:rPr lang="cs-CZ" sz="2400" b="1" dirty="0">
                <a:solidFill>
                  <a:srgbClr val="343776"/>
                </a:solidFill>
              </a:rPr>
              <a:t>návrhu </a:t>
            </a:r>
            <a:r>
              <a:rPr lang="cs-CZ" sz="2400" b="1" dirty="0" smtClean="0">
                <a:solidFill>
                  <a:srgbClr val="343776"/>
                </a:solidFill>
              </a:rPr>
              <a:t>s </a:t>
            </a:r>
            <a:r>
              <a:rPr lang="cs-CZ" sz="2400" b="1" dirty="0">
                <a:solidFill>
                  <a:srgbClr val="343776"/>
                </a:solidFill>
              </a:rPr>
              <a:t>řediteli </a:t>
            </a:r>
            <a:r>
              <a:rPr lang="cs-CZ" sz="2400" b="1" dirty="0" smtClean="0">
                <a:solidFill>
                  <a:srgbClr val="343776"/>
                </a:solidFill>
              </a:rPr>
              <a:t>škol</a:t>
            </a:r>
            <a:endParaRPr lang="cs-CZ" sz="2400" dirty="0">
              <a:solidFill>
                <a:srgbClr val="343776"/>
              </a:solidFill>
            </a:endParaRPr>
          </a:p>
          <a:p>
            <a:pPr lvl="0">
              <a:buFont typeface="Wingdings" panose="05000000000000000000" pitchFamily="2" charset="2"/>
              <a:buChar char="Ø"/>
            </a:pPr>
            <a:r>
              <a:rPr lang="cs-CZ" sz="2400" b="1" dirty="0" smtClean="0">
                <a:solidFill>
                  <a:srgbClr val="343776"/>
                </a:solidFill>
              </a:rPr>
              <a:t>Projednání </a:t>
            </a:r>
            <a:r>
              <a:rPr lang="cs-CZ" sz="2400" b="1" dirty="0">
                <a:solidFill>
                  <a:srgbClr val="343776"/>
                </a:solidFill>
              </a:rPr>
              <a:t>návrhu s místní samosprávou </a:t>
            </a:r>
            <a:endParaRPr lang="cs-CZ" sz="2400" b="1" dirty="0" smtClean="0">
              <a:solidFill>
                <a:srgbClr val="343776"/>
              </a:solidFill>
            </a:endParaRPr>
          </a:p>
          <a:p>
            <a:pPr lvl="0">
              <a:buFont typeface="Wingdings" panose="05000000000000000000" pitchFamily="2" charset="2"/>
              <a:buChar char="Ø"/>
            </a:pPr>
            <a:r>
              <a:rPr lang="cs-CZ" sz="2400" b="1" dirty="0" smtClean="0">
                <a:solidFill>
                  <a:srgbClr val="343776"/>
                </a:solidFill>
              </a:rPr>
              <a:t>Informování </a:t>
            </a:r>
            <a:r>
              <a:rPr lang="cs-CZ" sz="2400" b="1" dirty="0">
                <a:solidFill>
                  <a:srgbClr val="343776"/>
                </a:solidFill>
              </a:rPr>
              <a:t>Rady kraje o projednání návrhů</a:t>
            </a:r>
            <a:endParaRPr lang="cs-CZ" sz="2400" dirty="0">
              <a:solidFill>
                <a:srgbClr val="343776"/>
              </a:solidFill>
            </a:endParaRPr>
          </a:p>
          <a:p>
            <a:pPr lvl="0">
              <a:buFont typeface="Wingdings" panose="05000000000000000000" pitchFamily="2" charset="2"/>
              <a:buChar char="Ø"/>
            </a:pPr>
            <a:r>
              <a:rPr lang="cs-CZ" sz="2400" b="1" dirty="0">
                <a:solidFill>
                  <a:srgbClr val="343776"/>
                </a:solidFill>
              </a:rPr>
              <a:t>P</a:t>
            </a:r>
            <a:r>
              <a:rPr lang="cs-CZ" sz="2400" b="1" dirty="0" smtClean="0">
                <a:solidFill>
                  <a:srgbClr val="343776"/>
                </a:solidFill>
              </a:rPr>
              <a:t>ředložení </a:t>
            </a:r>
            <a:r>
              <a:rPr lang="cs-CZ" sz="2400" b="1" dirty="0">
                <a:solidFill>
                  <a:srgbClr val="343776"/>
                </a:solidFill>
              </a:rPr>
              <a:t>návrhu optimalizace k </a:t>
            </a:r>
            <a:r>
              <a:rPr lang="cs-CZ" sz="2400" b="1" dirty="0" smtClean="0">
                <a:solidFill>
                  <a:srgbClr val="343776"/>
                </a:solidFill>
              </a:rPr>
              <a:t>projednání </a:t>
            </a:r>
            <a:r>
              <a:rPr lang="cs-CZ" sz="2400" b="1" dirty="0">
                <a:solidFill>
                  <a:srgbClr val="343776"/>
                </a:solidFill>
              </a:rPr>
              <a:t>orgánům </a:t>
            </a:r>
            <a:r>
              <a:rPr lang="cs-CZ" sz="2400" b="1" dirty="0" smtClean="0">
                <a:solidFill>
                  <a:srgbClr val="343776"/>
                </a:solidFill>
              </a:rPr>
              <a:t>kraje</a:t>
            </a:r>
            <a:endParaRPr lang="cs-CZ" sz="2400" dirty="0">
              <a:solidFill>
                <a:srgbClr val="343776"/>
              </a:solidFill>
            </a:endParaRPr>
          </a:p>
          <a:p>
            <a:pPr lvl="0">
              <a:buFont typeface="Wingdings" panose="05000000000000000000" pitchFamily="2" charset="2"/>
              <a:buChar char="Ø"/>
            </a:pPr>
            <a:r>
              <a:rPr lang="cs-CZ" sz="2400" b="1" dirty="0" smtClean="0">
                <a:solidFill>
                  <a:srgbClr val="343776"/>
                </a:solidFill>
              </a:rPr>
              <a:t>Sloučení </a:t>
            </a:r>
            <a:r>
              <a:rPr lang="cs-CZ" sz="2400" b="1" dirty="0" smtClean="0">
                <a:solidFill>
                  <a:srgbClr val="343776"/>
                </a:solidFill>
              </a:rPr>
              <a:t>k </a:t>
            </a:r>
            <a:r>
              <a:rPr lang="cs-CZ" sz="2400" b="1" dirty="0" smtClean="0">
                <a:solidFill>
                  <a:srgbClr val="343776"/>
                </a:solidFill>
              </a:rPr>
              <a:t>1. 9. </a:t>
            </a:r>
            <a:r>
              <a:rPr lang="cs-CZ" sz="2400" b="1" dirty="0" smtClean="0">
                <a:solidFill>
                  <a:srgbClr val="343776"/>
                </a:solidFill>
              </a:rPr>
              <a:t>2022 (Příbram)</a:t>
            </a:r>
            <a:endParaRPr lang="cs-CZ" sz="2400" dirty="0">
              <a:solidFill>
                <a:srgbClr val="343776"/>
              </a:solidFill>
            </a:endParaRPr>
          </a:p>
          <a:p>
            <a:pPr lvl="1">
              <a:buFont typeface="Wingdings" panose="05000000000000000000" pitchFamily="2" charset="2"/>
              <a:buChar char="Ø"/>
            </a:pPr>
            <a:r>
              <a:rPr lang="cs-CZ" sz="2000" dirty="0" smtClean="0">
                <a:solidFill>
                  <a:srgbClr val="343776"/>
                </a:solidFill>
              </a:rPr>
              <a:t>přijímací řízení 2021/2022 beze změny</a:t>
            </a:r>
          </a:p>
          <a:p>
            <a:pPr lvl="1">
              <a:buFont typeface="Wingdings" panose="05000000000000000000" pitchFamily="2" charset="2"/>
              <a:buChar char="Ø"/>
            </a:pPr>
            <a:r>
              <a:rPr lang="cs-CZ" sz="2000" dirty="0" smtClean="0">
                <a:solidFill>
                  <a:srgbClr val="343776"/>
                </a:solidFill>
              </a:rPr>
              <a:t>do </a:t>
            </a:r>
            <a:r>
              <a:rPr lang="cs-CZ" sz="2000" dirty="0" err="1" smtClean="0">
                <a:solidFill>
                  <a:srgbClr val="343776"/>
                </a:solidFill>
              </a:rPr>
              <a:t>šk</a:t>
            </a:r>
            <a:r>
              <a:rPr lang="cs-CZ" sz="2000" dirty="0" smtClean="0">
                <a:solidFill>
                  <a:srgbClr val="343776"/>
                </a:solidFill>
              </a:rPr>
              <a:t>. r. 2024/2025 zachován provoz v obou budovách</a:t>
            </a:r>
          </a:p>
          <a:p>
            <a:pPr lvl="1">
              <a:buFont typeface="Wingdings" panose="05000000000000000000" pitchFamily="2" charset="2"/>
              <a:buChar char="Ø"/>
            </a:pPr>
            <a:r>
              <a:rPr lang="cs-CZ" sz="2000" dirty="0" smtClean="0">
                <a:solidFill>
                  <a:srgbClr val="343776"/>
                </a:solidFill>
              </a:rPr>
              <a:t>zachováno 8VG, 6VG</a:t>
            </a:r>
          </a:p>
          <a:p>
            <a:pPr lvl="1">
              <a:buFont typeface="Wingdings" panose="05000000000000000000" pitchFamily="2" charset="2"/>
              <a:buChar char="Ø"/>
            </a:pPr>
            <a:r>
              <a:rPr lang="cs-CZ" sz="2000" dirty="0" smtClean="0">
                <a:solidFill>
                  <a:srgbClr val="343776"/>
                </a:solidFill>
              </a:rPr>
              <a:t>zachována výuka v cizím jazyce</a:t>
            </a:r>
          </a:p>
          <a:p>
            <a:pPr lvl="1">
              <a:buFont typeface="Wingdings" panose="05000000000000000000" pitchFamily="2" charset="2"/>
              <a:buChar char="Ø"/>
            </a:pPr>
            <a:r>
              <a:rPr lang="cs-CZ" sz="2000" dirty="0" smtClean="0">
                <a:solidFill>
                  <a:srgbClr val="343776"/>
                </a:solidFill>
              </a:rPr>
              <a:t>Mgr. Kadeřábková </a:t>
            </a:r>
            <a:r>
              <a:rPr lang="cs-CZ" sz="2000" dirty="0">
                <a:solidFill>
                  <a:srgbClr val="343776"/>
                </a:solidFill>
              </a:rPr>
              <a:t>od 1. 9. 2022 </a:t>
            </a:r>
            <a:r>
              <a:rPr lang="cs-CZ" sz="2000" dirty="0" smtClean="0">
                <a:solidFill>
                  <a:srgbClr val="343776"/>
                </a:solidFill>
              </a:rPr>
              <a:t>ředitelkou sloučené </a:t>
            </a:r>
            <a:r>
              <a:rPr lang="cs-CZ" sz="2000" dirty="0">
                <a:solidFill>
                  <a:srgbClr val="343776"/>
                </a:solidFill>
              </a:rPr>
              <a:t>školy </a:t>
            </a:r>
            <a:endParaRPr lang="cs-CZ" sz="2000" dirty="0" smtClean="0">
              <a:solidFill>
                <a:srgbClr val="343776"/>
              </a:solidFill>
            </a:endParaRPr>
          </a:p>
          <a:p>
            <a:pPr lvl="1">
              <a:buFont typeface="Wingdings" panose="05000000000000000000" pitchFamily="2" charset="2"/>
              <a:buChar char="Ø"/>
            </a:pPr>
            <a:r>
              <a:rPr lang="cs-CZ" sz="2000" dirty="0" smtClean="0">
                <a:solidFill>
                  <a:srgbClr val="343776"/>
                </a:solidFill>
              </a:rPr>
              <a:t>Mgr. Karnet od 1. 9. 2022 statutární zástupce (detašované </a:t>
            </a:r>
            <a:r>
              <a:rPr lang="cs-CZ" sz="2000" dirty="0" smtClean="0">
                <a:solidFill>
                  <a:srgbClr val="343776"/>
                </a:solidFill>
              </a:rPr>
              <a:t>pracoviště pod </a:t>
            </a:r>
            <a:r>
              <a:rPr lang="cs-CZ" sz="2000" dirty="0" smtClean="0">
                <a:solidFill>
                  <a:srgbClr val="343776"/>
                </a:solidFill>
              </a:rPr>
              <a:t>Sv. </a:t>
            </a:r>
            <a:r>
              <a:rPr lang="cs-CZ" sz="2000" dirty="0" smtClean="0">
                <a:solidFill>
                  <a:srgbClr val="343776"/>
                </a:solidFill>
              </a:rPr>
              <a:t>Horou)</a:t>
            </a:r>
            <a:endParaRPr lang="cs-CZ" sz="2000" dirty="0" smtClean="0">
              <a:solidFill>
                <a:srgbClr val="343776"/>
              </a:solidFill>
            </a:endParaRPr>
          </a:p>
          <a:p>
            <a:pPr marL="0" indent="0">
              <a:buNone/>
            </a:pPr>
            <a:endParaRPr lang="cs-CZ" sz="2400" dirty="0"/>
          </a:p>
        </p:txBody>
      </p:sp>
      <p:sp>
        <p:nvSpPr>
          <p:cNvPr id="8" name="Zástupný symbol pro datum 7"/>
          <p:cNvSpPr>
            <a:spLocks noGrp="1"/>
          </p:cNvSpPr>
          <p:nvPr>
            <p:ph type="dt" sz="half" idx="10"/>
          </p:nvPr>
        </p:nvSpPr>
        <p:spPr/>
        <p:txBody>
          <a:bodyPr/>
          <a:lstStyle/>
          <a:p>
            <a:fld id="{18E05422-9D10-4BD4-8FBE-B0FD2BB5EB56}" type="datetime1">
              <a:rPr lang="cs-CZ" smtClean="0"/>
              <a:t>14.02.2021</a:t>
            </a:fld>
            <a:endParaRPr lang="cs-CZ"/>
          </a:p>
        </p:txBody>
      </p:sp>
      <p:sp>
        <p:nvSpPr>
          <p:cNvPr id="9" name="Zástupný symbol pro číslo snímku 8"/>
          <p:cNvSpPr>
            <a:spLocks noGrp="1"/>
          </p:cNvSpPr>
          <p:nvPr>
            <p:ph type="sldNum" sz="quarter" idx="12"/>
          </p:nvPr>
        </p:nvSpPr>
        <p:spPr/>
        <p:txBody>
          <a:bodyPr/>
          <a:lstStyle/>
          <a:p>
            <a:fld id="{FBB1ACB0-F9FC-4CDF-BF0C-6DFD25E94212}" type="slidenum">
              <a:rPr lang="cs-CZ" smtClean="0"/>
              <a:t>10</a:t>
            </a:fld>
            <a:endParaRPr lang="cs-CZ"/>
          </a:p>
        </p:txBody>
      </p:sp>
    </p:spTree>
    <p:extLst>
      <p:ext uri="{BB962C8B-B14F-4D97-AF65-F5344CB8AC3E}">
        <p14:creationId xmlns:p14="http://schemas.microsoft.com/office/powerpoint/2010/main" val="4088612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609124" y="0"/>
            <a:ext cx="10973751" cy="6858000"/>
          </a:xfrm>
          <a:prstGeom prst="rect">
            <a:avLst/>
          </a:prstGeom>
        </p:spPr>
      </p:pic>
      <p:sp>
        <p:nvSpPr>
          <p:cNvPr id="2" name="Nadpis 1"/>
          <p:cNvSpPr>
            <a:spLocks noGrp="1"/>
          </p:cNvSpPr>
          <p:nvPr>
            <p:ph type="title"/>
          </p:nvPr>
        </p:nvSpPr>
        <p:spPr>
          <a:xfrm>
            <a:off x="693057" y="2977696"/>
            <a:ext cx="10515600" cy="1325563"/>
          </a:xfrm>
          <a:solidFill>
            <a:schemeClr val="bg1"/>
          </a:solidFill>
        </p:spPr>
        <p:txBody>
          <a:bodyPr>
            <a:normAutofit/>
          </a:bodyPr>
          <a:lstStyle/>
          <a:p>
            <a:pPr algn="ctr"/>
            <a:r>
              <a:rPr lang="cs-CZ" b="1" dirty="0">
                <a:solidFill>
                  <a:srgbClr val="FF0000"/>
                </a:solidFill>
              </a:rPr>
              <a:t>Děkujeme za pozornost</a:t>
            </a:r>
            <a:r>
              <a:rPr lang="cs-CZ" b="1" dirty="0" smtClean="0">
                <a:solidFill>
                  <a:srgbClr val="FF0000"/>
                </a:solidFill>
              </a:rPr>
              <a:t>.</a:t>
            </a:r>
            <a:br>
              <a:rPr lang="cs-CZ" b="1" dirty="0" smtClean="0">
                <a:solidFill>
                  <a:srgbClr val="FF0000"/>
                </a:solidFill>
              </a:rPr>
            </a:br>
            <a:r>
              <a:rPr lang="cs-CZ" b="1" dirty="0" smtClean="0">
                <a:solidFill>
                  <a:srgbClr val="FF0000"/>
                </a:solidFill>
              </a:rPr>
              <a:t>Nějaké dotazy? </a:t>
            </a:r>
            <a:endParaRPr lang="cs-CZ" b="1" dirty="0">
              <a:solidFill>
                <a:srgbClr val="FF0000"/>
              </a:solidFill>
            </a:endParaRPr>
          </a:p>
        </p:txBody>
      </p:sp>
      <p:sp>
        <p:nvSpPr>
          <p:cNvPr id="3" name="Zástupný symbol pro datum 2"/>
          <p:cNvSpPr>
            <a:spLocks noGrp="1"/>
          </p:cNvSpPr>
          <p:nvPr>
            <p:ph type="dt" sz="half" idx="10"/>
          </p:nvPr>
        </p:nvSpPr>
        <p:spPr/>
        <p:txBody>
          <a:bodyPr/>
          <a:lstStyle/>
          <a:p>
            <a:fld id="{2CDC6EC2-FA92-4814-B9FB-33A2CDD1A4CA}" type="datetime1">
              <a:rPr lang="cs-CZ" smtClean="0"/>
              <a:t>14.02.2021</a:t>
            </a:fld>
            <a:endParaRPr lang="cs-CZ"/>
          </a:p>
        </p:txBody>
      </p:sp>
      <p:sp>
        <p:nvSpPr>
          <p:cNvPr id="5" name="Zástupný symbol pro číslo snímku 4"/>
          <p:cNvSpPr>
            <a:spLocks noGrp="1"/>
          </p:cNvSpPr>
          <p:nvPr>
            <p:ph type="sldNum" sz="quarter" idx="12"/>
          </p:nvPr>
        </p:nvSpPr>
        <p:spPr/>
        <p:txBody>
          <a:bodyPr/>
          <a:lstStyle/>
          <a:p>
            <a:fld id="{FBB1ACB0-F9FC-4CDF-BF0C-6DFD25E94212}" type="slidenum">
              <a:rPr lang="cs-CZ" smtClean="0"/>
              <a:t>11</a:t>
            </a:fld>
            <a:endParaRPr lang="cs-CZ"/>
          </a:p>
        </p:txBody>
      </p:sp>
    </p:spTree>
    <p:extLst>
      <p:ext uri="{BB962C8B-B14F-4D97-AF65-F5344CB8AC3E}">
        <p14:creationId xmlns:p14="http://schemas.microsoft.com/office/powerpoint/2010/main" val="319067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4514" t="40740" r="11692" b="36667"/>
          <a:stretch/>
        </p:blipFill>
        <p:spPr>
          <a:xfrm>
            <a:off x="8915399" y="103789"/>
            <a:ext cx="3276601" cy="739356"/>
          </a:xfrm>
          <a:prstGeom prst="rect">
            <a:avLst/>
          </a:prstGeom>
        </p:spPr>
      </p:pic>
      <p:sp>
        <p:nvSpPr>
          <p:cNvPr id="2" name="Nadpis 1"/>
          <p:cNvSpPr>
            <a:spLocks noGrp="1"/>
          </p:cNvSpPr>
          <p:nvPr>
            <p:ph type="title"/>
          </p:nvPr>
        </p:nvSpPr>
        <p:spPr>
          <a:xfrm>
            <a:off x="831850" y="1709738"/>
            <a:ext cx="10506710" cy="1129715"/>
          </a:xfrm>
        </p:spPr>
        <p:txBody>
          <a:bodyPr>
            <a:normAutofit/>
          </a:bodyPr>
          <a:lstStyle/>
          <a:p>
            <a:r>
              <a:rPr lang="cs-CZ" b="1" dirty="0" smtClean="0">
                <a:solidFill>
                  <a:srgbClr val="FF0000"/>
                </a:solidFill>
              </a:rPr>
              <a:t>V </a:t>
            </a:r>
            <a:r>
              <a:rPr lang="cs-CZ" b="1" dirty="0" smtClean="0">
                <a:solidFill>
                  <a:srgbClr val="FF0000"/>
                </a:solidFill>
              </a:rPr>
              <a:t>našem kraji potřebujeme:</a:t>
            </a:r>
            <a:endParaRPr lang="cs-CZ" b="1" dirty="0">
              <a:solidFill>
                <a:srgbClr val="FF0000"/>
              </a:solidFill>
            </a:endParaRPr>
          </a:p>
        </p:txBody>
      </p:sp>
      <p:sp>
        <p:nvSpPr>
          <p:cNvPr id="11" name="Zástupný symbol pro datum 10"/>
          <p:cNvSpPr>
            <a:spLocks noGrp="1"/>
          </p:cNvSpPr>
          <p:nvPr>
            <p:ph type="dt" sz="half" idx="10"/>
          </p:nvPr>
        </p:nvSpPr>
        <p:spPr/>
        <p:txBody>
          <a:bodyPr/>
          <a:lstStyle/>
          <a:p>
            <a:fld id="{4E3B5AE3-D5E1-4834-8A38-FA72101C552D}" type="datetime1">
              <a:rPr lang="cs-CZ" smtClean="0"/>
              <a:t>14.02.2021</a:t>
            </a:fld>
            <a:endParaRPr lang="cs-CZ"/>
          </a:p>
        </p:txBody>
      </p:sp>
      <p:sp>
        <p:nvSpPr>
          <p:cNvPr id="12" name="Zástupný symbol pro číslo snímku 11"/>
          <p:cNvSpPr>
            <a:spLocks noGrp="1"/>
          </p:cNvSpPr>
          <p:nvPr>
            <p:ph type="sldNum" sz="quarter" idx="12"/>
          </p:nvPr>
        </p:nvSpPr>
        <p:spPr/>
        <p:txBody>
          <a:bodyPr/>
          <a:lstStyle/>
          <a:p>
            <a:fld id="{FBB1ACB0-F9FC-4CDF-BF0C-6DFD25E94212}" type="slidenum">
              <a:rPr lang="cs-CZ" smtClean="0"/>
              <a:t>2</a:t>
            </a:fld>
            <a:endParaRPr lang="cs-CZ"/>
          </a:p>
        </p:txBody>
      </p:sp>
      <p:sp>
        <p:nvSpPr>
          <p:cNvPr id="6" name="Obdélník 5"/>
          <p:cNvSpPr/>
          <p:nvPr/>
        </p:nvSpPr>
        <p:spPr>
          <a:xfrm>
            <a:off x="1549667" y="2967334"/>
            <a:ext cx="9692640" cy="2123658"/>
          </a:xfrm>
          <a:prstGeom prst="rect">
            <a:avLst/>
          </a:prstGeom>
        </p:spPr>
        <p:txBody>
          <a:bodyPr wrap="square">
            <a:spAutoFit/>
          </a:bodyPr>
          <a:lstStyle/>
          <a:p>
            <a:pPr marL="571500" indent="-571500">
              <a:buFont typeface="Wingdings" panose="05000000000000000000" pitchFamily="2" charset="2"/>
              <a:buChar char="Ø"/>
            </a:pPr>
            <a:r>
              <a:rPr lang="cs-CZ" sz="4400" b="1" dirty="0">
                <a:solidFill>
                  <a:srgbClr val="343776"/>
                </a:solidFill>
              </a:rPr>
              <a:t>moderní </a:t>
            </a:r>
            <a:r>
              <a:rPr lang="cs-CZ" sz="4400" b="1" dirty="0" smtClean="0">
                <a:solidFill>
                  <a:srgbClr val="343776"/>
                </a:solidFill>
              </a:rPr>
              <a:t>školy</a:t>
            </a:r>
          </a:p>
          <a:p>
            <a:pPr marL="571500" indent="-571500">
              <a:buFont typeface="Wingdings" panose="05000000000000000000" pitchFamily="2" charset="2"/>
              <a:buChar char="Ø"/>
            </a:pPr>
            <a:r>
              <a:rPr lang="cs-CZ" sz="4400" b="1" dirty="0" smtClean="0">
                <a:solidFill>
                  <a:srgbClr val="343776"/>
                </a:solidFill>
              </a:rPr>
              <a:t>perspektivní obory</a:t>
            </a:r>
          </a:p>
          <a:p>
            <a:pPr marL="571500" indent="-571500">
              <a:buFont typeface="Wingdings" panose="05000000000000000000" pitchFamily="2" charset="2"/>
              <a:buChar char="Ø"/>
            </a:pPr>
            <a:r>
              <a:rPr lang="cs-CZ" sz="4400" b="1" dirty="0" smtClean="0">
                <a:solidFill>
                  <a:srgbClr val="343776"/>
                </a:solidFill>
              </a:rPr>
              <a:t>konkurenceschopné absolventy</a:t>
            </a:r>
            <a:endParaRPr lang="cs-CZ" sz="4400" dirty="0">
              <a:solidFill>
                <a:srgbClr val="343776"/>
              </a:solidFill>
            </a:endParaRPr>
          </a:p>
        </p:txBody>
      </p:sp>
      <p:sp>
        <p:nvSpPr>
          <p:cNvPr id="7" name="Zástupný symbol pro text 6"/>
          <p:cNvSpPr>
            <a:spLocks noGrp="1"/>
          </p:cNvSpPr>
          <p:nvPr>
            <p:ph type="body" idx="1"/>
          </p:nvPr>
        </p:nvSpPr>
        <p:spPr>
          <a:xfrm>
            <a:off x="831850" y="5428648"/>
            <a:ext cx="10169826" cy="661002"/>
          </a:xfrm>
        </p:spPr>
        <p:txBody>
          <a:bodyPr/>
          <a:lstStyle/>
          <a:p>
            <a:endParaRPr lang="cs-CZ" dirty="0"/>
          </a:p>
        </p:txBody>
      </p:sp>
    </p:spTree>
    <p:extLst>
      <p:ext uri="{BB962C8B-B14F-4D97-AF65-F5344CB8AC3E}">
        <p14:creationId xmlns:p14="http://schemas.microsoft.com/office/powerpoint/2010/main" val="95239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4514" t="40740" r="11692" b="36667"/>
          <a:stretch/>
        </p:blipFill>
        <p:spPr>
          <a:xfrm>
            <a:off x="8915399" y="114200"/>
            <a:ext cx="3276601" cy="739356"/>
          </a:xfrm>
          <a:prstGeom prst="rect">
            <a:avLst/>
          </a:prstGeom>
        </p:spPr>
      </p:pic>
      <p:sp>
        <p:nvSpPr>
          <p:cNvPr id="2" name="Nadpis 1"/>
          <p:cNvSpPr>
            <a:spLocks noGrp="1"/>
          </p:cNvSpPr>
          <p:nvPr>
            <p:ph type="title"/>
          </p:nvPr>
        </p:nvSpPr>
        <p:spPr/>
        <p:txBody>
          <a:bodyPr/>
          <a:lstStyle/>
          <a:p>
            <a:r>
              <a:rPr lang="cs-CZ" b="1" dirty="0" smtClean="0">
                <a:solidFill>
                  <a:srgbClr val="FF0000"/>
                </a:solidFill>
              </a:rPr>
              <a:t>Proč „optimalizace“?</a:t>
            </a:r>
            <a:endParaRPr lang="cs-CZ" b="1" dirty="0">
              <a:solidFill>
                <a:srgbClr val="FF0000"/>
              </a:solidFill>
            </a:endParaRPr>
          </a:p>
        </p:txBody>
      </p:sp>
      <p:sp>
        <p:nvSpPr>
          <p:cNvPr id="4" name="Zástupný symbol pro obsah 3"/>
          <p:cNvSpPr>
            <a:spLocks noGrp="1"/>
          </p:cNvSpPr>
          <p:nvPr>
            <p:ph sz="half" idx="2"/>
          </p:nvPr>
        </p:nvSpPr>
        <p:spPr>
          <a:xfrm>
            <a:off x="839788" y="1860177"/>
            <a:ext cx="9496908" cy="4329486"/>
          </a:xfrm>
        </p:spPr>
        <p:txBody>
          <a:bodyPr>
            <a:normAutofit lnSpcReduction="10000"/>
          </a:bodyPr>
          <a:lstStyle/>
          <a:p>
            <a:pPr marL="514350" indent="-514350">
              <a:buFont typeface="+mj-lt"/>
              <a:buAutoNum type="arabicPeriod"/>
            </a:pPr>
            <a:r>
              <a:rPr lang="cs-CZ" b="1" dirty="0" smtClean="0">
                <a:solidFill>
                  <a:srgbClr val="343776"/>
                </a:solidFill>
              </a:rPr>
              <a:t>optimalizace oborové struktury</a:t>
            </a:r>
          </a:p>
          <a:p>
            <a:pPr lvl="2">
              <a:buFont typeface="Wingdings" panose="05000000000000000000" pitchFamily="2" charset="2"/>
              <a:buChar char="Ø"/>
            </a:pPr>
            <a:r>
              <a:rPr lang="cs-CZ" dirty="0" smtClean="0">
                <a:solidFill>
                  <a:srgbClr val="343776"/>
                </a:solidFill>
              </a:rPr>
              <a:t>obory, o které uchazeči nemají zájem</a:t>
            </a:r>
          </a:p>
          <a:p>
            <a:pPr lvl="2">
              <a:buFont typeface="Wingdings" panose="05000000000000000000" pitchFamily="2" charset="2"/>
              <a:buChar char="Ø"/>
            </a:pPr>
            <a:r>
              <a:rPr lang="cs-CZ" dirty="0" smtClean="0">
                <a:solidFill>
                  <a:srgbClr val="343776"/>
                </a:solidFill>
              </a:rPr>
              <a:t>obory, jejichž absolventi nemají uplatnění</a:t>
            </a:r>
          </a:p>
          <a:p>
            <a:pPr lvl="2">
              <a:buFont typeface="Wingdings" panose="05000000000000000000" pitchFamily="2" charset="2"/>
              <a:buChar char="Ø"/>
            </a:pPr>
            <a:r>
              <a:rPr lang="cs-CZ" dirty="0" smtClean="0">
                <a:solidFill>
                  <a:srgbClr val="343776"/>
                </a:solidFill>
              </a:rPr>
              <a:t>stejné či podobné obory se přetahují o žáky</a:t>
            </a:r>
          </a:p>
          <a:p>
            <a:pPr lvl="2">
              <a:buFont typeface="Wingdings" panose="05000000000000000000" pitchFamily="2" charset="2"/>
              <a:buChar char="Ø"/>
            </a:pPr>
            <a:r>
              <a:rPr lang="cs-CZ" dirty="0" smtClean="0">
                <a:solidFill>
                  <a:srgbClr val="343776"/>
                </a:solidFill>
              </a:rPr>
              <a:t>chybí moderní obory v oblasti IT, kybernetiky</a:t>
            </a:r>
          </a:p>
          <a:p>
            <a:pPr lvl="2">
              <a:buFont typeface="Wingdings" panose="05000000000000000000" pitchFamily="2" charset="2"/>
              <a:buChar char="Ø"/>
            </a:pPr>
            <a:r>
              <a:rPr lang="cs-CZ" dirty="0" smtClean="0">
                <a:solidFill>
                  <a:srgbClr val="343776"/>
                </a:solidFill>
              </a:rPr>
              <a:t>chybí potřebné obory v oblasti pedagogiky, zdravotnictví a sociálních služeb</a:t>
            </a:r>
          </a:p>
          <a:p>
            <a:pPr lvl="2">
              <a:buFont typeface="Wingdings" panose="05000000000000000000" pitchFamily="2" charset="2"/>
              <a:buChar char="Ø"/>
            </a:pPr>
            <a:endParaRPr lang="cs-CZ" dirty="0">
              <a:solidFill>
                <a:srgbClr val="343776"/>
              </a:solidFill>
            </a:endParaRPr>
          </a:p>
          <a:p>
            <a:pPr marL="514350" indent="-514350">
              <a:buFont typeface="+mj-lt"/>
              <a:buAutoNum type="arabicPeriod"/>
            </a:pPr>
            <a:r>
              <a:rPr lang="cs-CZ" b="1" dirty="0" smtClean="0">
                <a:solidFill>
                  <a:srgbClr val="343776"/>
                </a:solidFill>
              </a:rPr>
              <a:t>optimalizace školské infrastruktury</a:t>
            </a:r>
            <a:endParaRPr lang="cs-CZ" b="1" dirty="0">
              <a:solidFill>
                <a:srgbClr val="343776"/>
              </a:solidFill>
            </a:endParaRPr>
          </a:p>
          <a:p>
            <a:pPr lvl="2">
              <a:buFont typeface="Wingdings" panose="05000000000000000000" pitchFamily="2" charset="2"/>
              <a:buChar char="Ø"/>
            </a:pPr>
            <a:r>
              <a:rPr lang="cs-CZ" dirty="0" smtClean="0">
                <a:solidFill>
                  <a:srgbClr val="343776"/>
                </a:solidFill>
              </a:rPr>
              <a:t>velké školní areály ve špatném technickém stavu</a:t>
            </a:r>
          </a:p>
          <a:p>
            <a:pPr lvl="2">
              <a:buFont typeface="Wingdings" panose="05000000000000000000" pitchFamily="2" charset="2"/>
              <a:buChar char="Ø"/>
            </a:pPr>
            <a:r>
              <a:rPr lang="cs-CZ" dirty="0" smtClean="0">
                <a:solidFill>
                  <a:srgbClr val="343776"/>
                </a:solidFill>
              </a:rPr>
              <a:t>odborné učebny s vybavením ze 70. let</a:t>
            </a:r>
          </a:p>
          <a:p>
            <a:pPr lvl="2">
              <a:buFont typeface="Wingdings" panose="05000000000000000000" pitchFamily="2" charset="2"/>
              <a:buChar char="Ø"/>
            </a:pPr>
            <a:r>
              <a:rPr lang="cs-CZ" dirty="0" smtClean="0">
                <a:solidFill>
                  <a:srgbClr val="343776"/>
                </a:solidFill>
              </a:rPr>
              <a:t>někde části budov pronajímáme, jinde si naopak musíme pronajímat</a:t>
            </a:r>
          </a:p>
          <a:p>
            <a:pPr lvl="2">
              <a:buFont typeface="Wingdings" panose="05000000000000000000" pitchFamily="2" charset="2"/>
              <a:buChar char="Ø"/>
            </a:pPr>
            <a:r>
              <a:rPr lang="cs-CZ" dirty="0" smtClean="0">
                <a:solidFill>
                  <a:srgbClr val="343776"/>
                </a:solidFill>
              </a:rPr>
              <a:t>obrovská nepedagogická zátěž ředitelů</a:t>
            </a:r>
            <a:endParaRPr lang="cs-CZ" dirty="0">
              <a:solidFill>
                <a:srgbClr val="343776"/>
              </a:solidFill>
            </a:endParaRPr>
          </a:p>
        </p:txBody>
      </p:sp>
      <p:sp>
        <p:nvSpPr>
          <p:cNvPr id="8" name="Zástupný symbol pro datum 7"/>
          <p:cNvSpPr>
            <a:spLocks noGrp="1"/>
          </p:cNvSpPr>
          <p:nvPr>
            <p:ph type="dt" sz="half" idx="10"/>
          </p:nvPr>
        </p:nvSpPr>
        <p:spPr/>
        <p:txBody>
          <a:bodyPr/>
          <a:lstStyle/>
          <a:p>
            <a:fld id="{18E05422-9D10-4BD4-8FBE-B0FD2BB5EB56}" type="datetime1">
              <a:rPr lang="cs-CZ" smtClean="0"/>
              <a:t>14.02.2021</a:t>
            </a:fld>
            <a:endParaRPr lang="cs-CZ"/>
          </a:p>
        </p:txBody>
      </p:sp>
      <p:sp>
        <p:nvSpPr>
          <p:cNvPr id="9" name="Zástupný symbol pro číslo snímku 8"/>
          <p:cNvSpPr>
            <a:spLocks noGrp="1"/>
          </p:cNvSpPr>
          <p:nvPr>
            <p:ph type="sldNum" sz="quarter" idx="12"/>
          </p:nvPr>
        </p:nvSpPr>
        <p:spPr/>
        <p:txBody>
          <a:bodyPr/>
          <a:lstStyle/>
          <a:p>
            <a:fld id="{FBB1ACB0-F9FC-4CDF-BF0C-6DFD25E94212}" type="slidenum">
              <a:rPr lang="cs-CZ" smtClean="0"/>
              <a:t>3</a:t>
            </a:fld>
            <a:endParaRPr lang="cs-CZ"/>
          </a:p>
        </p:txBody>
      </p:sp>
    </p:spTree>
    <p:extLst>
      <p:ext uri="{BB962C8B-B14F-4D97-AF65-F5344CB8AC3E}">
        <p14:creationId xmlns:p14="http://schemas.microsoft.com/office/powerpoint/2010/main" val="212008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4514" t="40740" r="11692" b="36667"/>
          <a:stretch/>
        </p:blipFill>
        <p:spPr>
          <a:xfrm>
            <a:off x="8915399" y="114200"/>
            <a:ext cx="3276601" cy="739356"/>
          </a:xfrm>
          <a:prstGeom prst="rect">
            <a:avLst/>
          </a:prstGeom>
        </p:spPr>
      </p:pic>
      <p:sp>
        <p:nvSpPr>
          <p:cNvPr id="2" name="Nadpis 1"/>
          <p:cNvSpPr>
            <a:spLocks noGrp="1"/>
          </p:cNvSpPr>
          <p:nvPr>
            <p:ph type="title"/>
          </p:nvPr>
        </p:nvSpPr>
        <p:spPr/>
        <p:txBody>
          <a:bodyPr/>
          <a:lstStyle/>
          <a:p>
            <a:r>
              <a:rPr lang="cs-CZ" b="1" dirty="0" smtClean="0">
                <a:solidFill>
                  <a:srgbClr val="FF0000"/>
                </a:solidFill>
              </a:rPr>
              <a:t>Co je cílem „optimalizace“?</a:t>
            </a:r>
            <a:endParaRPr lang="cs-CZ" b="1" dirty="0">
              <a:solidFill>
                <a:srgbClr val="FF0000"/>
              </a:solidFill>
            </a:endParaRPr>
          </a:p>
        </p:txBody>
      </p:sp>
      <p:sp>
        <p:nvSpPr>
          <p:cNvPr id="4" name="Zástupný symbol pro obsah 3"/>
          <p:cNvSpPr>
            <a:spLocks noGrp="1"/>
          </p:cNvSpPr>
          <p:nvPr>
            <p:ph sz="half" idx="2"/>
          </p:nvPr>
        </p:nvSpPr>
        <p:spPr>
          <a:xfrm>
            <a:off x="838200" y="1860177"/>
            <a:ext cx="9496908" cy="4329486"/>
          </a:xfrm>
        </p:spPr>
        <p:txBody>
          <a:bodyPr>
            <a:normAutofit fontScale="85000" lnSpcReduction="20000"/>
          </a:bodyPr>
          <a:lstStyle/>
          <a:p>
            <a:pPr marL="514350" indent="-514350">
              <a:buFont typeface="+mj-lt"/>
              <a:buAutoNum type="arabicPeriod"/>
            </a:pPr>
            <a:r>
              <a:rPr lang="cs-CZ" b="1" dirty="0" smtClean="0">
                <a:solidFill>
                  <a:srgbClr val="343776"/>
                </a:solidFill>
              </a:rPr>
              <a:t>moderní vzdělávání 21. stol.</a:t>
            </a:r>
          </a:p>
          <a:p>
            <a:pPr lvl="2">
              <a:buFont typeface="Wingdings" panose="05000000000000000000" pitchFamily="2" charset="2"/>
              <a:buChar char="Ø"/>
            </a:pPr>
            <a:r>
              <a:rPr lang="cs-CZ" dirty="0" smtClean="0">
                <a:solidFill>
                  <a:srgbClr val="343776"/>
                </a:solidFill>
              </a:rPr>
              <a:t>pestrá nabídka atraktivních oborů</a:t>
            </a:r>
          </a:p>
          <a:p>
            <a:pPr lvl="2">
              <a:buFont typeface="Wingdings" panose="05000000000000000000" pitchFamily="2" charset="2"/>
              <a:buChar char="Ø"/>
            </a:pPr>
            <a:r>
              <a:rPr lang="cs-CZ" dirty="0" smtClean="0">
                <a:solidFill>
                  <a:srgbClr val="343776"/>
                </a:solidFill>
              </a:rPr>
              <a:t>špičkové zázemí a vybavení škol</a:t>
            </a:r>
          </a:p>
          <a:p>
            <a:pPr lvl="2">
              <a:buFont typeface="Wingdings" panose="05000000000000000000" pitchFamily="2" charset="2"/>
              <a:buChar char="Ø"/>
            </a:pPr>
            <a:r>
              <a:rPr lang="cs-CZ" dirty="0" smtClean="0">
                <a:solidFill>
                  <a:srgbClr val="343776"/>
                </a:solidFill>
              </a:rPr>
              <a:t>příprava na studium na vysokých školách ve všeobecných i odborných směrech</a:t>
            </a:r>
          </a:p>
          <a:p>
            <a:pPr lvl="2">
              <a:buFont typeface="Wingdings" panose="05000000000000000000" pitchFamily="2" charset="2"/>
              <a:buChar char="Ø"/>
            </a:pPr>
            <a:r>
              <a:rPr lang="cs-CZ" dirty="0" smtClean="0">
                <a:solidFill>
                  <a:srgbClr val="343776"/>
                </a:solidFill>
              </a:rPr>
              <a:t>inovativní metody výuky</a:t>
            </a:r>
          </a:p>
          <a:p>
            <a:pPr lvl="2">
              <a:buFont typeface="Wingdings" panose="05000000000000000000" pitchFamily="2" charset="2"/>
              <a:buChar char="Ø"/>
            </a:pPr>
            <a:r>
              <a:rPr lang="cs-CZ" dirty="0">
                <a:solidFill>
                  <a:srgbClr val="343776"/>
                </a:solidFill>
              </a:rPr>
              <a:t>propojení výuky a </a:t>
            </a:r>
            <a:r>
              <a:rPr lang="cs-CZ" dirty="0" smtClean="0">
                <a:solidFill>
                  <a:srgbClr val="343776"/>
                </a:solidFill>
              </a:rPr>
              <a:t>praxe</a:t>
            </a:r>
          </a:p>
          <a:p>
            <a:pPr marL="514350" lvl="2" indent="-514350">
              <a:spcBef>
                <a:spcPts val="1000"/>
              </a:spcBef>
              <a:buFont typeface="+mj-lt"/>
              <a:buAutoNum type="arabicPeriod" startAt="2"/>
            </a:pPr>
            <a:r>
              <a:rPr lang="cs-CZ" sz="2800" b="1" dirty="0" smtClean="0">
                <a:solidFill>
                  <a:srgbClr val="343776"/>
                </a:solidFill>
              </a:rPr>
              <a:t>flexibilní vzdělávání</a:t>
            </a:r>
            <a:endParaRPr lang="cs-CZ" sz="2800" b="1" dirty="0">
              <a:solidFill>
                <a:srgbClr val="343776"/>
              </a:solidFill>
            </a:endParaRPr>
          </a:p>
          <a:p>
            <a:pPr lvl="2">
              <a:buFont typeface="Wingdings" panose="05000000000000000000" pitchFamily="2" charset="2"/>
              <a:buChar char="Ø"/>
            </a:pPr>
            <a:r>
              <a:rPr lang="cs-CZ" dirty="0" smtClean="0">
                <a:solidFill>
                  <a:srgbClr val="343776"/>
                </a:solidFill>
              </a:rPr>
              <a:t>společná všeobecná příprava </a:t>
            </a:r>
          </a:p>
          <a:p>
            <a:pPr lvl="2">
              <a:buFont typeface="Wingdings" panose="05000000000000000000" pitchFamily="2" charset="2"/>
              <a:buChar char="Ø"/>
            </a:pPr>
            <a:r>
              <a:rPr lang="cs-CZ" dirty="0" smtClean="0">
                <a:solidFill>
                  <a:srgbClr val="343776"/>
                </a:solidFill>
              </a:rPr>
              <a:t>možnost specializace v průběhu studia</a:t>
            </a:r>
          </a:p>
          <a:p>
            <a:pPr lvl="2">
              <a:buFont typeface="Wingdings" panose="05000000000000000000" pitchFamily="2" charset="2"/>
              <a:buChar char="Ø"/>
            </a:pPr>
            <a:r>
              <a:rPr lang="cs-CZ" dirty="0" smtClean="0">
                <a:solidFill>
                  <a:srgbClr val="343776"/>
                </a:solidFill>
              </a:rPr>
              <a:t>postupné získávání kvalifikace</a:t>
            </a:r>
          </a:p>
          <a:p>
            <a:pPr lvl="2">
              <a:buFont typeface="Wingdings" panose="05000000000000000000" pitchFamily="2" charset="2"/>
              <a:buChar char="Ø"/>
            </a:pPr>
            <a:r>
              <a:rPr lang="cs-CZ" dirty="0" smtClean="0">
                <a:solidFill>
                  <a:srgbClr val="343776"/>
                </a:solidFill>
              </a:rPr>
              <a:t>modulárně koncipované vzdělávací programy</a:t>
            </a:r>
            <a:endParaRPr lang="cs-CZ" dirty="0">
              <a:solidFill>
                <a:srgbClr val="343776"/>
              </a:solidFill>
            </a:endParaRPr>
          </a:p>
          <a:p>
            <a:pPr marL="514350" indent="-514350">
              <a:buFont typeface="+mj-lt"/>
              <a:buAutoNum type="arabicPeriod" startAt="3"/>
            </a:pPr>
            <a:r>
              <a:rPr lang="cs-CZ" b="1" dirty="0" smtClean="0">
                <a:solidFill>
                  <a:srgbClr val="343776"/>
                </a:solidFill>
              </a:rPr>
              <a:t>profesionální management škol</a:t>
            </a:r>
            <a:endParaRPr lang="cs-CZ" b="1" dirty="0">
              <a:solidFill>
                <a:srgbClr val="343776"/>
              </a:solidFill>
            </a:endParaRPr>
          </a:p>
          <a:p>
            <a:pPr lvl="2">
              <a:buFont typeface="Wingdings" panose="05000000000000000000" pitchFamily="2" charset="2"/>
              <a:buChar char="Ø"/>
            </a:pPr>
            <a:r>
              <a:rPr lang="cs-CZ" dirty="0" smtClean="0">
                <a:solidFill>
                  <a:srgbClr val="343776"/>
                </a:solidFill>
              </a:rPr>
              <a:t>profesní vzdělávání ředitelů, zástupců a vedoucích pracovníků</a:t>
            </a:r>
          </a:p>
          <a:p>
            <a:pPr lvl="2">
              <a:buFont typeface="Wingdings" panose="05000000000000000000" pitchFamily="2" charset="2"/>
              <a:buChar char="Ø"/>
            </a:pPr>
            <a:r>
              <a:rPr lang="cs-CZ" dirty="0" smtClean="0">
                <a:solidFill>
                  <a:srgbClr val="343776"/>
                </a:solidFill>
              </a:rPr>
              <a:t>sdílení odborných kapacit a služeb</a:t>
            </a:r>
          </a:p>
          <a:p>
            <a:pPr lvl="2">
              <a:buFont typeface="Wingdings" panose="05000000000000000000" pitchFamily="2" charset="2"/>
              <a:buChar char="Ø"/>
            </a:pPr>
            <a:r>
              <a:rPr lang="cs-CZ" dirty="0" smtClean="0">
                <a:solidFill>
                  <a:srgbClr val="343776"/>
                </a:solidFill>
              </a:rPr>
              <a:t>koncentrace nepedagogické práce ve spojených ředitelstvích</a:t>
            </a:r>
          </a:p>
          <a:p>
            <a:pPr lvl="2">
              <a:buFont typeface="Wingdings" panose="05000000000000000000" pitchFamily="2" charset="2"/>
              <a:buChar char="Ø"/>
            </a:pPr>
            <a:r>
              <a:rPr lang="cs-CZ" dirty="0" smtClean="0">
                <a:solidFill>
                  <a:srgbClr val="343776"/>
                </a:solidFill>
              </a:rPr>
              <a:t>efektivní správa školních budov a areálů</a:t>
            </a:r>
          </a:p>
          <a:p>
            <a:pPr lvl="2">
              <a:buFont typeface="Wingdings" panose="05000000000000000000" pitchFamily="2" charset="2"/>
              <a:buChar char="Ø"/>
            </a:pPr>
            <a:endParaRPr lang="cs-CZ" dirty="0">
              <a:solidFill>
                <a:srgbClr val="343776"/>
              </a:solidFill>
            </a:endParaRPr>
          </a:p>
        </p:txBody>
      </p:sp>
      <p:sp>
        <p:nvSpPr>
          <p:cNvPr id="8" name="Zástupný symbol pro datum 7"/>
          <p:cNvSpPr>
            <a:spLocks noGrp="1"/>
          </p:cNvSpPr>
          <p:nvPr>
            <p:ph type="dt" sz="half" idx="10"/>
          </p:nvPr>
        </p:nvSpPr>
        <p:spPr/>
        <p:txBody>
          <a:bodyPr/>
          <a:lstStyle/>
          <a:p>
            <a:fld id="{18E05422-9D10-4BD4-8FBE-B0FD2BB5EB56}" type="datetime1">
              <a:rPr lang="cs-CZ" smtClean="0"/>
              <a:t>14.02.2021</a:t>
            </a:fld>
            <a:endParaRPr lang="cs-CZ"/>
          </a:p>
        </p:txBody>
      </p:sp>
      <p:sp>
        <p:nvSpPr>
          <p:cNvPr id="9" name="Zástupný symbol pro číslo snímku 8"/>
          <p:cNvSpPr>
            <a:spLocks noGrp="1"/>
          </p:cNvSpPr>
          <p:nvPr>
            <p:ph type="sldNum" sz="quarter" idx="12"/>
          </p:nvPr>
        </p:nvSpPr>
        <p:spPr/>
        <p:txBody>
          <a:bodyPr/>
          <a:lstStyle/>
          <a:p>
            <a:fld id="{FBB1ACB0-F9FC-4CDF-BF0C-6DFD25E94212}" type="slidenum">
              <a:rPr lang="cs-CZ" smtClean="0"/>
              <a:t>4</a:t>
            </a:fld>
            <a:endParaRPr lang="cs-CZ"/>
          </a:p>
        </p:txBody>
      </p:sp>
    </p:spTree>
    <p:extLst>
      <p:ext uri="{BB962C8B-B14F-4D97-AF65-F5344CB8AC3E}">
        <p14:creationId xmlns:p14="http://schemas.microsoft.com/office/powerpoint/2010/main" val="139452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4514" t="40740" r="11692" b="36667"/>
          <a:stretch/>
        </p:blipFill>
        <p:spPr>
          <a:xfrm>
            <a:off x="8915399" y="103789"/>
            <a:ext cx="3276601" cy="739356"/>
          </a:xfrm>
          <a:prstGeom prst="rect">
            <a:avLst/>
          </a:prstGeom>
        </p:spPr>
      </p:pic>
      <p:sp>
        <p:nvSpPr>
          <p:cNvPr id="2" name="Nadpis 1"/>
          <p:cNvSpPr>
            <a:spLocks noGrp="1"/>
          </p:cNvSpPr>
          <p:nvPr>
            <p:ph type="title"/>
          </p:nvPr>
        </p:nvSpPr>
        <p:spPr/>
        <p:txBody>
          <a:bodyPr/>
          <a:lstStyle/>
          <a:p>
            <a:r>
              <a:rPr lang="cs-CZ" b="1" dirty="0" smtClean="0">
                <a:solidFill>
                  <a:srgbClr val="FF0000"/>
                </a:solidFill>
              </a:rPr>
              <a:t>Krajské střední škol</a:t>
            </a:r>
            <a:br>
              <a:rPr lang="cs-CZ" b="1" dirty="0" smtClean="0">
                <a:solidFill>
                  <a:srgbClr val="FF0000"/>
                </a:solidFill>
              </a:rPr>
            </a:br>
            <a:endParaRPr lang="cs-CZ" b="1" dirty="0">
              <a:solidFill>
                <a:srgbClr val="FF0000"/>
              </a:solidFill>
            </a:endParaRPr>
          </a:p>
        </p:txBody>
      </p:sp>
      <p:sp>
        <p:nvSpPr>
          <p:cNvPr id="10" name="Zástupný symbol pro obsah 9"/>
          <p:cNvSpPr>
            <a:spLocks noGrp="1"/>
          </p:cNvSpPr>
          <p:nvPr>
            <p:ph idx="1"/>
          </p:nvPr>
        </p:nvSpPr>
        <p:spPr>
          <a:xfrm>
            <a:off x="1007334" y="1512644"/>
            <a:ext cx="6592613" cy="4351338"/>
          </a:xfrm>
        </p:spPr>
        <p:txBody>
          <a:bodyPr>
            <a:normAutofit fontScale="92500" lnSpcReduction="10000"/>
          </a:bodyPr>
          <a:lstStyle/>
          <a:p>
            <a:pPr marL="0" indent="0">
              <a:buNone/>
            </a:pPr>
            <a:r>
              <a:rPr lang="cs-CZ" b="1" dirty="0" smtClean="0">
                <a:solidFill>
                  <a:srgbClr val="343776"/>
                </a:solidFill>
              </a:rPr>
              <a:t>Kapacita </a:t>
            </a:r>
            <a:r>
              <a:rPr lang="cs-CZ" dirty="0" smtClean="0">
                <a:solidFill>
                  <a:srgbClr val="343776"/>
                </a:solidFill>
              </a:rPr>
              <a:t>odpovídá populaci 90. let</a:t>
            </a:r>
            <a:endParaRPr lang="cs-CZ" dirty="0">
              <a:solidFill>
                <a:srgbClr val="343776"/>
              </a:solidFill>
            </a:endParaRPr>
          </a:p>
          <a:p>
            <a:pPr lvl="1"/>
            <a:r>
              <a:rPr lang="cs-CZ" dirty="0" smtClean="0">
                <a:solidFill>
                  <a:srgbClr val="343776"/>
                </a:solidFill>
              </a:rPr>
              <a:t>1991  - 78</a:t>
            </a:r>
            <a:r>
              <a:rPr lang="cs-CZ" dirty="0">
                <a:solidFill>
                  <a:srgbClr val="343776"/>
                </a:solidFill>
              </a:rPr>
              <a:t> 602 osob </a:t>
            </a:r>
            <a:r>
              <a:rPr lang="cs-CZ" dirty="0" smtClean="0">
                <a:solidFill>
                  <a:srgbClr val="343776"/>
                </a:solidFill>
              </a:rPr>
              <a:t>ve věku 15-18 let</a:t>
            </a:r>
          </a:p>
          <a:p>
            <a:pPr lvl="1"/>
            <a:r>
              <a:rPr lang="cs-CZ" dirty="0" smtClean="0">
                <a:solidFill>
                  <a:srgbClr val="343776"/>
                </a:solidFill>
              </a:rPr>
              <a:t>2019  - 51 996 </a:t>
            </a:r>
            <a:r>
              <a:rPr lang="cs-CZ" dirty="0">
                <a:solidFill>
                  <a:srgbClr val="343776"/>
                </a:solidFill>
              </a:rPr>
              <a:t>osob ve věku 15-18 </a:t>
            </a:r>
            <a:r>
              <a:rPr lang="cs-CZ" dirty="0" smtClean="0">
                <a:solidFill>
                  <a:srgbClr val="343776"/>
                </a:solidFill>
              </a:rPr>
              <a:t>let</a:t>
            </a:r>
          </a:p>
          <a:p>
            <a:pPr marL="0" indent="0">
              <a:buNone/>
            </a:pPr>
            <a:r>
              <a:rPr lang="cs-CZ" b="1" dirty="0" smtClean="0">
                <a:solidFill>
                  <a:srgbClr val="343776"/>
                </a:solidFill>
              </a:rPr>
              <a:t>Velký rozdíl mezi okresy</a:t>
            </a:r>
            <a:endParaRPr lang="cs-CZ" dirty="0">
              <a:solidFill>
                <a:srgbClr val="343776"/>
              </a:solidFill>
            </a:endParaRPr>
          </a:p>
          <a:p>
            <a:pPr lvl="1"/>
            <a:r>
              <a:rPr lang="cs-CZ" dirty="0" smtClean="0">
                <a:solidFill>
                  <a:srgbClr val="343776"/>
                </a:solidFill>
              </a:rPr>
              <a:t>na Praze-východ </a:t>
            </a:r>
            <a:r>
              <a:rPr lang="cs-CZ" dirty="0">
                <a:solidFill>
                  <a:srgbClr val="343776"/>
                </a:solidFill>
              </a:rPr>
              <a:t>a </a:t>
            </a:r>
            <a:r>
              <a:rPr lang="cs-CZ" dirty="0" smtClean="0">
                <a:solidFill>
                  <a:srgbClr val="343776"/>
                </a:solidFill>
              </a:rPr>
              <a:t>Praze-západ minimum škol</a:t>
            </a:r>
          </a:p>
          <a:p>
            <a:pPr lvl="1"/>
            <a:r>
              <a:rPr lang="cs-CZ" dirty="0" smtClean="0">
                <a:solidFill>
                  <a:srgbClr val="343776"/>
                </a:solidFill>
              </a:rPr>
              <a:t>Rakovník, Kutná Hora - naddimenzovaná kapacita </a:t>
            </a:r>
          </a:p>
          <a:p>
            <a:pPr marL="0" indent="0">
              <a:buNone/>
            </a:pPr>
            <a:r>
              <a:rPr lang="cs-CZ" b="1" dirty="0" smtClean="0">
                <a:solidFill>
                  <a:srgbClr val="343776"/>
                </a:solidFill>
              </a:rPr>
              <a:t>Úspěšnost </a:t>
            </a:r>
            <a:r>
              <a:rPr lang="cs-CZ" b="1" dirty="0">
                <a:solidFill>
                  <a:srgbClr val="343776"/>
                </a:solidFill>
              </a:rPr>
              <a:t>u maturitních </a:t>
            </a:r>
            <a:r>
              <a:rPr lang="cs-CZ" b="1" dirty="0" smtClean="0">
                <a:solidFill>
                  <a:srgbClr val="343776"/>
                </a:solidFill>
              </a:rPr>
              <a:t>zkoušek</a:t>
            </a:r>
            <a:endParaRPr lang="cs-CZ" dirty="0">
              <a:solidFill>
                <a:srgbClr val="343776"/>
              </a:solidFill>
            </a:endParaRPr>
          </a:p>
          <a:p>
            <a:pPr lvl="1"/>
            <a:r>
              <a:rPr lang="cs-CZ" dirty="0" smtClean="0">
                <a:solidFill>
                  <a:srgbClr val="343776"/>
                </a:solidFill>
              </a:rPr>
              <a:t>Středočeský </a:t>
            </a:r>
            <a:r>
              <a:rPr lang="cs-CZ" dirty="0">
                <a:solidFill>
                  <a:srgbClr val="343776"/>
                </a:solidFill>
              </a:rPr>
              <a:t>kraj na 12. </a:t>
            </a:r>
            <a:r>
              <a:rPr lang="cs-CZ" dirty="0" smtClean="0">
                <a:solidFill>
                  <a:srgbClr val="343776"/>
                </a:solidFill>
              </a:rPr>
              <a:t>místě </a:t>
            </a:r>
            <a:r>
              <a:rPr lang="cs-CZ" dirty="0">
                <a:solidFill>
                  <a:srgbClr val="343776"/>
                </a:solidFill>
              </a:rPr>
              <a:t>ze </a:t>
            </a:r>
            <a:r>
              <a:rPr lang="cs-CZ" dirty="0" smtClean="0">
                <a:solidFill>
                  <a:srgbClr val="343776"/>
                </a:solidFill>
              </a:rPr>
              <a:t>14 krajů</a:t>
            </a:r>
          </a:p>
          <a:p>
            <a:pPr marL="0" indent="0">
              <a:buNone/>
            </a:pPr>
            <a:r>
              <a:rPr lang="cs-CZ" b="1" dirty="0" smtClean="0">
                <a:solidFill>
                  <a:srgbClr val="343776"/>
                </a:solidFill>
              </a:rPr>
              <a:t>Oborová struktura </a:t>
            </a:r>
          </a:p>
          <a:p>
            <a:pPr lvl="1"/>
            <a:r>
              <a:rPr lang="cs-CZ" dirty="0" smtClean="0">
                <a:solidFill>
                  <a:srgbClr val="343776"/>
                </a:solidFill>
              </a:rPr>
              <a:t>neodpovídá situaci na pracovním trhu</a:t>
            </a:r>
          </a:p>
          <a:p>
            <a:pPr lvl="1"/>
            <a:r>
              <a:rPr lang="cs-CZ" dirty="0" smtClean="0">
                <a:solidFill>
                  <a:srgbClr val="343776"/>
                </a:solidFill>
              </a:rPr>
              <a:t>do budoucnosti neudržitelná</a:t>
            </a:r>
          </a:p>
          <a:p>
            <a:endParaRPr lang="cs-CZ" dirty="0"/>
          </a:p>
          <a:p>
            <a:endParaRPr lang="cs-CZ" dirty="0" smtClean="0"/>
          </a:p>
          <a:p>
            <a:endParaRPr lang="cs-CZ" dirty="0"/>
          </a:p>
          <a:p>
            <a:endParaRPr lang="cs-CZ" dirty="0"/>
          </a:p>
          <a:p>
            <a:endParaRPr lang="cs-CZ" dirty="0"/>
          </a:p>
          <a:p>
            <a:pPr marL="0" indent="0">
              <a:buNone/>
            </a:pPr>
            <a:endParaRPr lang="cs-CZ" dirty="0"/>
          </a:p>
          <a:p>
            <a:endParaRPr lang="cs-CZ" dirty="0"/>
          </a:p>
          <a:p>
            <a:endParaRPr lang="cs-CZ" dirty="0"/>
          </a:p>
          <a:p>
            <a:pPr marL="0" indent="0">
              <a:buNone/>
            </a:pPr>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sp>
        <p:nvSpPr>
          <p:cNvPr id="11" name="Zástupný symbol pro datum 10"/>
          <p:cNvSpPr>
            <a:spLocks noGrp="1"/>
          </p:cNvSpPr>
          <p:nvPr>
            <p:ph type="dt" sz="half" idx="10"/>
          </p:nvPr>
        </p:nvSpPr>
        <p:spPr/>
        <p:txBody>
          <a:bodyPr/>
          <a:lstStyle/>
          <a:p>
            <a:fld id="{4E3B5AE3-D5E1-4834-8A38-FA72101C552D}" type="datetime1">
              <a:rPr lang="cs-CZ" smtClean="0"/>
              <a:t>14.02.2021</a:t>
            </a:fld>
            <a:endParaRPr lang="cs-CZ" dirty="0"/>
          </a:p>
        </p:txBody>
      </p:sp>
      <p:sp>
        <p:nvSpPr>
          <p:cNvPr id="12" name="Zástupný symbol pro číslo snímku 11"/>
          <p:cNvSpPr>
            <a:spLocks noGrp="1"/>
          </p:cNvSpPr>
          <p:nvPr>
            <p:ph type="sldNum" sz="quarter" idx="12"/>
          </p:nvPr>
        </p:nvSpPr>
        <p:spPr/>
        <p:txBody>
          <a:bodyPr/>
          <a:lstStyle/>
          <a:p>
            <a:fld id="{FBB1ACB0-F9FC-4CDF-BF0C-6DFD25E94212}" type="slidenum">
              <a:rPr lang="cs-CZ" smtClean="0"/>
              <a:t>5</a:t>
            </a:fld>
            <a:endParaRPr lang="cs-CZ"/>
          </a:p>
        </p:txBody>
      </p:sp>
      <p:graphicFrame>
        <p:nvGraphicFramePr>
          <p:cNvPr id="8" name="Graf 7"/>
          <p:cNvGraphicFramePr/>
          <p:nvPr>
            <p:extLst>
              <p:ext uri="{D42A27DB-BD31-4B8C-83A1-F6EECF244321}">
                <p14:modId xmlns:p14="http://schemas.microsoft.com/office/powerpoint/2010/main" val="85928039"/>
              </p:ext>
            </p:extLst>
          </p:nvPr>
        </p:nvGraphicFramePr>
        <p:xfrm>
          <a:off x="7409793" y="1479375"/>
          <a:ext cx="4572628" cy="45959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6129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4514" t="40740" r="11692" b="36667"/>
          <a:stretch/>
        </p:blipFill>
        <p:spPr>
          <a:xfrm>
            <a:off x="8897006" y="142263"/>
            <a:ext cx="3276601" cy="739356"/>
          </a:xfrm>
          <a:prstGeom prst="rect">
            <a:avLst/>
          </a:prstGeom>
        </p:spPr>
      </p:pic>
      <p:sp>
        <p:nvSpPr>
          <p:cNvPr id="2" name="Nadpis 1"/>
          <p:cNvSpPr>
            <a:spLocks noGrp="1"/>
          </p:cNvSpPr>
          <p:nvPr>
            <p:ph type="title"/>
          </p:nvPr>
        </p:nvSpPr>
        <p:spPr/>
        <p:txBody>
          <a:bodyPr/>
          <a:lstStyle/>
          <a:p>
            <a:r>
              <a:rPr lang="cs-CZ" b="1" dirty="0">
                <a:solidFill>
                  <a:srgbClr val="FF0000"/>
                </a:solidFill>
              </a:rPr>
              <a:t>Aktuální návrh optimalizace </a:t>
            </a:r>
          </a:p>
        </p:txBody>
      </p:sp>
      <p:sp>
        <p:nvSpPr>
          <p:cNvPr id="8" name="Zástupný symbol pro datum 7"/>
          <p:cNvSpPr>
            <a:spLocks noGrp="1"/>
          </p:cNvSpPr>
          <p:nvPr>
            <p:ph type="dt" sz="half" idx="10"/>
          </p:nvPr>
        </p:nvSpPr>
        <p:spPr/>
        <p:txBody>
          <a:bodyPr/>
          <a:lstStyle/>
          <a:p>
            <a:fld id="{18E05422-9D10-4BD4-8FBE-B0FD2BB5EB56}" type="datetime1">
              <a:rPr lang="cs-CZ" smtClean="0"/>
              <a:t>14.02.2021</a:t>
            </a:fld>
            <a:endParaRPr lang="cs-CZ"/>
          </a:p>
        </p:txBody>
      </p:sp>
      <p:sp>
        <p:nvSpPr>
          <p:cNvPr id="9" name="Zástupný symbol pro číslo snímku 8"/>
          <p:cNvSpPr>
            <a:spLocks noGrp="1"/>
          </p:cNvSpPr>
          <p:nvPr>
            <p:ph type="sldNum" sz="quarter" idx="12"/>
          </p:nvPr>
        </p:nvSpPr>
        <p:spPr>
          <a:xfrm>
            <a:off x="8612188" y="6356350"/>
            <a:ext cx="2743200" cy="365125"/>
          </a:xfrm>
        </p:spPr>
        <p:txBody>
          <a:bodyPr/>
          <a:lstStyle/>
          <a:p>
            <a:fld id="{FBB1ACB0-F9FC-4CDF-BF0C-6DFD25E94212}" type="slidenum">
              <a:rPr lang="cs-CZ" smtClean="0"/>
              <a:t>6</a:t>
            </a:fld>
            <a:endParaRPr lang="cs-CZ"/>
          </a:p>
        </p:txBody>
      </p:sp>
      <p:sp>
        <p:nvSpPr>
          <p:cNvPr id="7" name="Zástupný symbol pro text 2">
            <a:extLst>
              <a:ext uri="{FF2B5EF4-FFF2-40B4-BE49-F238E27FC236}">
                <a16:creationId xmlns="" xmlns:a16="http://schemas.microsoft.com/office/drawing/2014/main" id="{D8FDF262-D23B-409B-98B4-E7464BD15161}"/>
              </a:ext>
            </a:extLst>
          </p:cNvPr>
          <p:cNvSpPr>
            <a:spLocks noGrp="1"/>
          </p:cNvSpPr>
          <p:nvPr>
            <p:ph type="body" idx="1"/>
          </p:nvPr>
        </p:nvSpPr>
        <p:spPr>
          <a:xfrm>
            <a:off x="838200" y="1497912"/>
            <a:ext cx="8305800" cy="415638"/>
          </a:xfrm>
        </p:spPr>
        <p:txBody>
          <a:bodyPr>
            <a:noAutofit/>
          </a:bodyPr>
          <a:lstStyle/>
          <a:p>
            <a:r>
              <a:rPr lang="cs-CZ" sz="1600" dirty="0">
                <a:solidFill>
                  <a:srgbClr val="343776"/>
                </a:solidFill>
              </a:rPr>
              <a:t>Projednaný Výborem pro </a:t>
            </a:r>
            <a:r>
              <a:rPr lang="cs-CZ" sz="1600" dirty="0" smtClean="0">
                <a:solidFill>
                  <a:srgbClr val="343776"/>
                </a:solidFill>
              </a:rPr>
              <a:t>výchovu, vzdělávání a zaměstnanost </a:t>
            </a:r>
            <a:r>
              <a:rPr lang="cs-CZ" sz="1600" dirty="0">
                <a:solidFill>
                  <a:srgbClr val="343776"/>
                </a:solidFill>
              </a:rPr>
              <a:t>5. 1. 2021 </a:t>
            </a:r>
            <a:r>
              <a:rPr lang="cs-CZ" sz="1600" dirty="0" smtClean="0">
                <a:solidFill>
                  <a:srgbClr val="343776"/>
                </a:solidFill>
              </a:rPr>
              <a:t> dle návrhu z 1. 6. 2020</a:t>
            </a:r>
            <a:endParaRPr lang="cs-CZ" sz="1600" dirty="0">
              <a:solidFill>
                <a:srgbClr val="343776"/>
              </a:solidFill>
            </a:endParaRPr>
          </a:p>
        </p:txBody>
      </p:sp>
      <p:graphicFrame>
        <p:nvGraphicFramePr>
          <p:cNvPr id="10" name="Zástupný obsah 9">
            <a:extLst>
              <a:ext uri="{FF2B5EF4-FFF2-40B4-BE49-F238E27FC236}">
                <a16:creationId xmlns="" xmlns:a16="http://schemas.microsoft.com/office/drawing/2014/main" id="{D8B7C1F1-8B2E-4745-B8F4-07C71EE18DF0}"/>
              </a:ext>
            </a:extLst>
          </p:cNvPr>
          <p:cNvGraphicFramePr>
            <a:graphicFrameLocks noGrp="1"/>
          </p:cNvGraphicFramePr>
          <p:nvPr>
            <p:ph sz="half" idx="2"/>
            <p:extLst>
              <p:ext uri="{D42A27DB-BD31-4B8C-83A1-F6EECF244321}">
                <p14:modId xmlns:p14="http://schemas.microsoft.com/office/powerpoint/2010/main" val="3073510526"/>
              </p:ext>
            </p:extLst>
          </p:nvPr>
        </p:nvGraphicFramePr>
        <p:xfrm>
          <a:off x="839787" y="2015233"/>
          <a:ext cx="7428314" cy="4096809"/>
        </p:xfrm>
        <a:graphic>
          <a:graphicData uri="http://schemas.openxmlformats.org/drawingml/2006/table">
            <a:tbl>
              <a:tblPr firstRow="1" firstCol="1" bandRow="1">
                <a:tableStyleId>{5C22544A-7EE6-4342-B048-85BDC9FD1C3A}</a:tableStyleId>
              </a:tblPr>
              <a:tblGrid>
                <a:gridCol w="1536653">
                  <a:extLst>
                    <a:ext uri="{9D8B030D-6E8A-4147-A177-3AD203B41FA5}">
                      <a16:colId xmlns="" xmlns:a16="http://schemas.microsoft.com/office/drawing/2014/main" val="3716564631"/>
                    </a:ext>
                  </a:extLst>
                </a:gridCol>
                <a:gridCol w="2574161">
                  <a:extLst>
                    <a:ext uri="{9D8B030D-6E8A-4147-A177-3AD203B41FA5}">
                      <a16:colId xmlns="" xmlns:a16="http://schemas.microsoft.com/office/drawing/2014/main" val="1791373270"/>
                    </a:ext>
                  </a:extLst>
                </a:gridCol>
                <a:gridCol w="3317500">
                  <a:extLst>
                    <a:ext uri="{9D8B030D-6E8A-4147-A177-3AD203B41FA5}">
                      <a16:colId xmlns="" xmlns:a16="http://schemas.microsoft.com/office/drawing/2014/main" val="2603999062"/>
                    </a:ext>
                  </a:extLst>
                </a:gridCol>
              </a:tblGrid>
              <a:tr h="427610">
                <a:tc>
                  <a:txBody>
                    <a:bodyPr/>
                    <a:lstStyle/>
                    <a:p>
                      <a:pPr algn="ctr">
                        <a:lnSpc>
                          <a:spcPct val="107000"/>
                        </a:lnSpc>
                        <a:spcAft>
                          <a:spcPts val="800"/>
                        </a:spcAft>
                      </a:pPr>
                      <a:r>
                        <a:rPr lang="cs-CZ" sz="1800" dirty="0">
                          <a:effectLst/>
                        </a:rPr>
                        <a:t>Okres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tc>
                  <a:txBody>
                    <a:bodyPr/>
                    <a:lstStyle/>
                    <a:p>
                      <a:pPr algn="ctr">
                        <a:lnSpc>
                          <a:spcPct val="107000"/>
                        </a:lnSpc>
                        <a:spcAft>
                          <a:spcPts val="800"/>
                        </a:spcAft>
                      </a:pPr>
                      <a:r>
                        <a:rPr lang="cs-CZ" sz="1800" dirty="0">
                          <a:effectLst/>
                        </a:rPr>
                        <a:t>Organizace ke sloučení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tc>
                  <a:txBody>
                    <a:bodyPr/>
                    <a:lstStyle/>
                    <a:p>
                      <a:pPr algn="ctr">
                        <a:lnSpc>
                          <a:spcPct val="107000"/>
                        </a:lnSpc>
                        <a:spcAft>
                          <a:spcPts val="800"/>
                        </a:spcAft>
                      </a:pPr>
                      <a:r>
                        <a:rPr lang="cs-CZ" sz="1800" dirty="0">
                          <a:effectLst/>
                        </a:rPr>
                        <a:t>Nástupnická organizace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extLst>
                  <a:ext uri="{0D108BD9-81ED-4DB2-BD59-A6C34878D82A}">
                    <a16:rowId xmlns="" xmlns:a16="http://schemas.microsoft.com/office/drawing/2014/main" val="3022465814"/>
                  </a:ext>
                </a:extLst>
              </a:tr>
              <a:tr h="978453">
                <a:tc rowSpan="2">
                  <a:txBody>
                    <a:bodyPr/>
                    <a:lstStyle/>
                    <a:p>
                      <a:pPr algn="ctr">
                        <a:lnSpc>
                          <a:spcPct val="107000"/>
                        </a:lnSpc>
                        <a:spcAft>
                          <a:spcPts val="800"/>
                        </a:spcAft>
                      </a:pPr>
                      <a:r>
                        <a:rPr lang="cs-CZ" sz="1600" dirty="0">
                          <a:effectLst/>
                        </a:rPr>
                        <a:t>Praha - západ</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tc rowSpan="2">
                  <a:txBody>
                    <a:bodyPr/>
                    <a:lstStyle/>
                    <a:p>
                      <a:pPr>
                        <a:lnSpc>
                          <a:spcPct val="107000"/>
                        </a:lnSpc>
                        <a:spcAft>
                          <a:spcPts val="800"/>
                        </a:spcAft>
                      </a:pPr>
                      <a:r>
                        <a:rPr lang="cs-CZ" sz="1600" dirty="0" smtClean="0">
                          <a:effectLst/>
                        </a:rPr>
                        <a:t>SOŠ</a:t>
                      </a:r>
                      <a:r>
                        <a:rPr lang="cs-CZ" sz="1600" baseline="0" dirty="0" smtClean="0">
                          <a:effectLst/>
                        </a:rPr>
                        <a:t> </a:t>
                      </a:r>
                      <a:r>
                        <a:rPr lang="cs-CZ" sz="1600" dirty="0" smtClean="0">
                          <a:effectLst/>
                        </a:rPr>
                        <a:t>a SOU</a:t>
                      </a:r>
                      <a:r>
                        <a:rPr lang="cs-CZ" sz="1600" baseline="0" dirty="0" smtClean="0">
                          <a:effectLst/>
                        </a:rPr>
                        <a:t> </a:t>
                      </a:r>
                      <a:r>
                        <a:rPr lang="cs-CZ" sz="1600" dirty="0" smtClean="0">
                          <a:effectLst/>
                        </a:rPr>
                        <a:t>Stanislava Kubra, Středokluky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tc>
                  <a:txBody>
                    <a:bodyPr/>
                    <a:lstStyle/>
                    <a:p>
                      <a:pPr>
                        <a:lnSpc>
                          <a:spcPct val="107000"/>
                        </a:lnSpc>
                        <a:spcAft>
                          <a:spcPts val="800"/>
                        </a:spcAft>
                      </a:pPr>
                      <a:r>
                        <a:rPr lang="cs-CZ" sz="1600" dirty="0" smtClean="0">
                          <a:effectLst/>
                        </a:rPr>
                        <a:t>SOŠ </a:t>
                      </a:r>
                      <a:r>
                        <a:rPr lang="cs-CZ" sz="1600" dirty="0">
                          <a:effectLst/>
                        </a:rPr>
                        <a:t>a </a:t>
                      </a:r>
                      <a:r>
                        <a:rPr lang="cs-CZ" sz="1600" dirty="0" smtClean="0">
                          <a:effectLst/>
                        </a:rPr>
                        <a:t>SOU </a:t>
                      </a:r>
                      <a:r>
                        <a:rPr lang="cs-CZ" sz="1600" dirty="0" smtClean="0">
                          <a:effectLst/>
                        </a:rPr>
                        <a:t>Kladno, </a:t>
                      </a:r>
                      <a:r>
                        <a:rPr lang="cs-CZ" sz="1600" dirty="0" err="1" smtClean="0">
                          <a:effectLst/>
                        </a:rPr>
                        <a:t>ná</a:t>
                      </a:r>
                      <a:r>
                        <a:rPr lang="cs-CZ" sz="1600" dirty="0" smtClean="0">
                          <a:effectLst/>
                        </a:rPr>
                        <a:t>. E. Beneše</a:t>
                      </a:r>
                      <a:endParaRPr lang="cs-CZ" sz="1600" dirty="0" smtClean="0">
                        <a:effectLst/>
                      </a:endParaRPr>
                    </a:p>
                    <a:p>
                      <a:pPr>
                        <a:lnSpc>
                          <a:spcPct val="107000"/>
                        </a:lnSpc>
                        <a:spcAft>
                          <a:spcPts val="800"/>
                        </a:spcAft>
                      </a:pPr>
                      <a:r>
                        <a:rPr lang="cs-CZ" sz="1600" dirty="0" smtClean="0">
                          <a:effectLst/>
                        </a:rPr>
                        <a:t>maturitní </a:t>
                      </a:r>
                      <a:r>
                        <a:rPr lang="cs-CZ" sz="1600" dirty="0">
                          <a:effectLst/>
                        </a:rPr>
                        <a:t>obory vzdělání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extLst>
                  <a:ext uri="{0D108BD9-81ED-4DB2-BD59-A6C34878D82A}">
                    <a16:rowId xmlns="" xmlns:a16="http://schemas.microsoft.com/office/drawing/2014/main" val="2003049754"/>
                  </a:ext>
                </a:extLst>
              </a:tr>
              <a:tr h="733840">
                <a:tc vMerge="1">
                  <a:txBody>
                    <a:bodyPr/>
                    <a:lstStyle/>
                    <a:p>
                      <a:endParaRPr lang="cs-CZ"/>
                    </a:p>
                  </a:txBody>
                  <a:tcPr/>
                </a:tc>
                <a:tc vMerge="1">
                  <a:txBody>
                    <a:bodyPr/>
                    <a:lstStyle/>
                    <a:p>
                      <a:endParaRPr lang="cs-CZ"/>
                    </a:p>
                  </a:txBody>
                  <a:tcPr/>
                </a:tc>
                <a:tc>
                  <a:txBody>
                    <a:bodyPr/>
                    <a:lstStyle/>
                    <a:p>
                      <a:pPr>
                        <a:lnSpc>
                          <a:spcPct val="107000"/>
                        </a:lnSpc>
                        <a:spcAft>
                          <a:spcPts val="800"/>
                        </a:spcAft>
                      </a:pPr>
                      <a:r>
                        <a:rPr lang="cs-CZ" sz="1600" dirty="0" smtClean="0">
                          <a:effectLst/>
                        </a:rPr>
                        <a:t>SOU a </a:t>
                      </a:r>
                      <a:r>
                        <a:rPr lang="cs-CZ" sz="1600" dirty="0">
                          <a:effectLst/>
                        </a:rPr>
                        <a:t>Praktická škola Kladno - </a:t>
                      </a:r>
                      <a:r>
                        <a:rPr lang="cs-CZ" sz="1600" dirty="0" err="1">
                          <a:effectLst/>
                        </a:rPr>
                        <a:t>Vrapice</a:t>
                      </a:r>
                      <a:r>
                        <a:rPr lang="cs-CZ" sz="1600" dirty="0">
                          <a:effectLst/>
                        </a:rPr>
                        <a:t>, </a:t>
                      </a:r>
                      <a:r>
                        <a:rPr lang="cs-CZ" sz="1600" dirty="0" smtClean="0">
                          <a:effectLst/>
                        </a:rPr>
                        <a:t>učební </a:t>
                      </a:r>
                      <a:r>
                        <a:rPr lang="cs-CZ" sz="1600" dirty="0">
                          <a:effectLst/>
                        </a:rPr>
                        <a:t>obory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extLst>
                  <a:ext uri="{0D108BD9-81ED-4DB2-BD59-A6C34878D82A}">
                    <a16:rowId xmlns="" xmlns:a16="http://schemas.microsoft.com/office/drawing/2014/main" val="1537952555"/>
                  </a:ext>
                </a:extLst>
              </a:tr>
              <a:tr h="733840">
                <a:tc>
                  <a:txBody>
                    <a:bodyPr/>
                    <a:lstStyle/>
                    <a:p>
                      <a:pPr algn="ctr">
                        <a:lnSpc>
                          <a:spcPct val="107000"/>
                        </a:lnSpc>
                        <a:spcAft>
                          <a:spcPts val="800"/>
                        </a:spcAft>
                      </a:pPr>
                      <a:r>
                        <a:rPr lang="cs-CZ" sz="1600">
                          <a:effectLst/>
                        </a:rPr>
                        <a:t>Kolín</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tc>
                  <a:txBody>
                    <a:bodyPr/>
                    <a:lstStyle/>
                    <a:p>
                      <a:pPr>
                        <a:lnSpc>
                          <a:spcPct val="107000"/>
                        </a:lnSpc>
                        <a:spcAft>
                          <a:spcPts val="800"/>
                        </a:spcAft>
                      </a:pPr>
                      <a:r>
                        <a:rPr lang="cs-CZ" sz="1600" dirty="0" smtClean="0">
                          <a:effectLst/>
                        </a:rPr>
                        <a:t>SOŠ </a:t>
                      </a:r>
                      <a:r>
                        <a:rPr lang="cs-CZ" sz="1600" dirty="0">
                          <a:effectLst/>
                        </a:rPr>
                        <a:t>Český Brod - </a:t>
                      </a:r>
                      <a:r>
                        <a:rPr lang="cs-CZ" sz="1600" dirty="0" smtClean="0">
                          <a:effectLst/>
                        </a:rPr>
                        <a:t>Liblice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tc>
                  <a:txBody>
                    <a:bodyPr/>
                    <a:lstStyle/>
                    <a:p>
                      <a:pPr>
                        <a:lnSpc>
                          <a:spcPct val="107000"/>
                        </a:lnSpc>
                        <a:spcAft>
                          <a:spcPts val="800"/>
                        </a:spcAft>
                      </a:pPr>
                      <a:r>
                        <a:rPr lang="cs-CZ" sz="1600" dirty="0" smtClean="0">
                          <a:effectLst/>
                        </a:rPr>
                        <a:t>SOŠ informatiky </a:t>
                      </a:r>
                      <a:r>
                        <a:rPr lang="cs-CZ" sz="1600" dirty="0">
                          <a:effectLst/>
                        </a:rPr>
                        <a:t>a spojů a </a:t>
                      </a:r>
                      <a:r>
                        <a:rPr lang="cs-CZ" sz="1600" dirty="0" smtClean="0">
                          <a:effectLst/>
                        </a:rPr>
                        <a:t>SOU Kolín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extLst>
                  <a:ext uri="{0D108BD9-81ED-4DB2-BD59-A6C34878D82A}">
                    <a16:rowId xmlns="" xmlns:a16="http://schemas.microsoft.com/office/drawing/2014/main" val="2843076885"/>
                  </a:ext>
                </a:extLst>
              </a:tr>
              <a:tr h="733840">
                <a:tc>
                  <a:txBody>
                    <a:bodyPr/>
                    <a:lstStyle/>
                    <a:p>
                      <a:pPr algn="ctr">
                        <a:lnSpc>
                          <a:spcPct val="107000"/>
                        </a:lnSpc>
                        <a:spcAft>
                          <a:spcPts val="800"/>
                        </a:spcAft>
                      </a:pPr>
                      <a:r>
                        <a:rPr lang="cs-CZ" sz="1600">
                          <a:effectLst/>
                        </a:rPr>
                        <a:t>Příbram </a:t>
                      </a:r>
                      <a:endParaRPr lang="cs-CZ" sz="160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tc>
                  <a:txBody>
                    <a:bodyPr/>
                    <a:lstStyle/>
                    <a:p>
                      <a:pPr>
                        <a:lnSpc>
                          <a:spcPct val="107000"/>
                        </a:lnSpc>
                        <a:spcAft>
                          <a:spcPts val="800"/>
                        </a:spcAft>
                      </a:pPr>
                      <a:r>
                        <a:rPr lang="cs-CZ" sz="1600" dirty="0">
                          <a:effectLst/>
                        </a:rPr>
                        <a:t>Gymnázium pod Svatou </a:t>
                      </a:r>
                      <a:r>
                        <a:rPr lang="cs-CZ" sz="1600" dirty="0" smtClean="0">
                          <a:effectLst/>
                        </a:rPr>
                        <a:t>Horou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tc>
                  <a:txBody>
                    <a:bodyPr/>
                    <a:lstStyle/>
                    <a:p>
                      <a:pPr>
                        <a:lnSpc>
                          <a:spcPct val="107000"/>
                        </a:lnSpc>
                        <a:spcAft>
                          <a:spcPts val="800"/>
                        </a:spcAft>
                      </a:pPr>
                      <a:r>
                        <a:rPr lang="cs-CZ" sz="1600" dirty="0">
                          <a:effectLst/>
                        </a:rPr>
                        <a:t>Gymnázium </a:t>
                      </a:r>
                      <a:r>
                        <a:rPr lang="cs-CZ" sz="1600" dirty="0" smtClean="0">
                          <a:effectLst/>
                        </a:rPr>
                        <a:t>Příbram Legionářů</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extLst>
                  <a:ext uri="{0D108BD9-81ED-4DB2-BD59-A6C34878D82A}">
                    <a16:rowId xmlns="" xmlns:a16="http://schemas.microsoft.com/office/drawing/2014/main" val="1367384614"/>
                  </a:ext>
                </a:extLst>
              </a:tr>
              <a:tr h="489226">
                <a:tc>
                  <a:txBody>
                    <a:bodyPr/>
                    <a:lstStyle/>
                    <a:p>
                      <a:pPr algn="ctr">
                        <a:lnSpc>
                          <a:spcPct val="107000"/>
                        </a:lnSpc>
                        <a:spcAft>
                          <a:spcPts val="800"/>
                        </a:spcAft>
                      </a:pPr>
                      <a:r>
                        <a:rPr lang="cs-CZ" sz="1600" dirty="0">
                          <a:effectLst/>
                        </a:rPr>
                        <a:t>Rakovník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tc>
                  <a:txBody>
                    <a:bodyPr/>
                    <a:lstStyle/>
                    <a:p>
                      <a:pPr>
                        <a:lnSpc>
                          <a:spcPct val="107000"/>
                        </a:lnSpc>
                        <a:spcAft>
                          <a:spcPts val="800"/>
                        </a:spcAft>
                      </a:pPr>
                      <a:r>
                        <a:rPr lang="cs-CZ" sz="1600" dirty="0">
                          <a:effectLst/>
                        </a:rPr>
                        <a:t>Integrovaná </a:t>
                      </a:r>
                      <a:r>
                        <a:rPr lang="cs-CZ" sz="1600" dirty="0" smtClean="0">
                          <a:effectLst/>
                        </a:rPr>
                        <a:t>SŠ Jesenice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tc>
                  <a:txBody>
                    <a:bodyPr/>
                    <a:lstStyle/>
                    <a:p>
                      <a:pPr>
                        <a:lnSpc>
                          <a:spcPct val="107000"/>
                        </a:lnSpc>
                        <a:spcAft>
                          <a:spcPts val="800"/>
                        </a:spcAft>
                      </a:pPr>
                      <a:r>
                        <a:rPr lang="cs-CZ" sz="1600" dirty="0" smtClean="0">
                          <a:effectLst/>
                        </a:rPr>
                        <a:t>ZŠ </a:t>
                      </a:r>
                      <a:r>
                        <a:rPr lang="cs-CZ" sz="1600" dirty="0">
                          <a:effectLst/>
                        </a:rPr>
                        <a:t>a Praktická škola </a:t>
                      </a:r>
                      <a:r>
                        <a:rPr lang="cs-CZ" sz="1600" dirty="0" smtClean="0">
                          <a:effectLst/>
                        </a:rPr>
                        <a:t>Jesenice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1802" marR="21802" marT="0" marB="0" anchor="ctr"/>
                </a:tc>
                <a:extLst>
                  <a:ext uri="{0D108BD9-81ED-4DB2-BD59-A6C34878D82A}">
                    <a16:rowId xmlns="" xmlns:a16="http://schemas.microsoft.com/office/drawing/2014/main" val="3524485134"/>
                  </a:ext>
                </a:extLst>
              </a:tr>
            </a:tbl>
          </a:graphicData>
        </a:graphic>
      </p:graphicFrame>
      <p:sp>
        <p:nvSpPr>
          <p:cNvPr id="11" name="TextovéPole 10">
            <a:extLst>
              <a:ext uri="{FF2B5EF4-FFF2-40B4-BE49-F238E27FC236}">
                <a16:creationId xmlns="" xmlns:a16="http://schemas.microsoft.com/office/drawing/2014/main" id="{80533EF9-8C97-4B07-B3C7-65D0C42F3E98}"/>
              </a:ext>
            </a:extLst>
          </p:cNvPr>
          <p:cNvSpPr txBox="1"/>
          <p:nvPr/>
        </p:nvSpPr>
        <p:spPr>
          <a:xfrm>
            <a:off x="8446644" y="2030215"/>
            <a:ext cx="3388004" cy="2368469"/>
          </a:xfrm>
          <a:prstGeom prst="rect">
            <a:avLst/>
          </a:prstGeom>
          <a:noFill/>
        </p:spPr>
        <p:txBody>
          <a:bodyPr wrap="square" rtlCol="0">
            <a:spAutoFit/>
          </a:bodyPr>
          <a:lstStyle/>
          <a:p>
            <a:pPr>
              <a:lnSpc>
                <a:spcPct val="107000"/>
              </a:lnSpc>
              <a:spcAft>
                <a:spcPts val="800"/>
              </a:spcAft>
            </a:pPr>
            <a:r>
              <a:rPr lang="cs-CZ" b="1" dirty="0">
                <a:solidFill>
                  <a:srgbClr val="343776"/>
                </a:solidFill>
                <a:effectLst/>
                <a:latin typeface="Calibri" panose="020F0502020204030204" pitchFamily="34" charset="0"/>
                <a:ea typeface="Calibri" panose="020F0502020204030204" pitchFamily="34" charset="0"/>
                <a:cs typeface="Times New Roman" panose="02020603050405020304" pitchFamily="18" charset="0"/>
              </a:rPr>
              <a:t>Při zpracování návrhu Odbor školství vycházel:</a:t>
            </a:r>
            <a:endParaRPr lang="cs-CZ" dirty="0">
              <a:solidFill>
                <a:srgbClr val="34377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1600" dirty="0">
                <a:solidFill>
                  <a:srgbClr val="343776"/>
                </a:solidFill>
                <a:effectLst/>
                <a:latin typeface="Calibri" panose="020F0502020204030204" pitchFamily="34" charset="0"/>
                <a:ea typeface="Calibri" panose="020F0502020204030204" pitchFamily="34" charset="0"/>
                <a:cs typeface="Times New Roman" panose="02020603050405020304" pitchFamily="18" charset="0"/>
              </a:rPr>
              <a:t>ze situace v oblasti vzdělávání v </a:t>
            </a:r>
            <a:r>
              <a:rPr lang="cs-CZ" sz="1600" dirty="0" smtClean="0">
                <a:solidFill>
                  <a:srgbClr val="343776"/>
                </a:solidFill>
                <a:effectLst/>
                <a:latin typeface="Calibri" panose="020F0502020204030204" pitchFamily="34" charset="0"/>
                <a:ea typeface="Calibri" panose="020F0502020204030204" pitchFamily="34" charset="0"/>
                <a:cs typeface="Times New Roman" panose="02020603050405020304" pitchFamily="18" charset="0"/>
              </a:rPr>
              <a:t>kraji/okresech</a:t>
            </a:r>
            <a:endParaRPr lang="cs-CZ" sz="1600" dirty="0">
              <a:solidFill>
                <a:srgbClr val="34377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1600" dirty="0">
                <a:solidFill>
                  <a:srgbClr val="343776"/>
                </a:solidFill>
                <a:effectLst/>
                <a:latin typeface="Calibri" panose="020F0502020204030204" pitchFamily="34" charset="0"/>
                <a:ea typeface="Calibri" panose="020F0502020204030204" pitchFamily="34" charset="0"/>
                <a:cs typeface="Times New Roman" panose="02020603050405020304" pitchFamily="18" charset="0"/>
              </a:rPr>
              <a:t>z naplněnosti škol </a:t>
            </a:r>
          </a:p>
          <a:p>
            <a:pPr marL="342900" lvl="0" indent="-342900">
              <a:lnSpc>
                <a:spcPct val="107000"/>
              </a:lnSpc>
              <a:buFont typeface="Symbol" panose="05050102010706020507" pitchFamily="18" charset="2"/>
              <a:buChar char=""/>
            </a:pPr>
            <a:r>
              <a:rPr lang="cs-CZ" sz="1600" dirty="0">
                <a:solidFill>
                  <a:srgbClr val="343776"/>
                </a:solidFill>
                <a:effectLst/>
                <a:latin typeface="Calibri" panose="020F0502020204030204" pitchFamily="34" charset="0"/>
                <a:ea typeface="Calibri" panose="020F0502020204030204" pitchFamily="34" charset="0"/>
                <a:cs typeface="Times New Roman" panose="02020603050405020304" pitchFamily="18" charset="0"/>
              </a:rPr>
              <a:t>z neúspěšnosti u MZ na jaře 2019 a 2020</a:t>
            </a:r>
          </a:p>
          <a:p>
            <a:pPr marL="342900" lvl="0" indent="-342900">
              <a:lnSpc>
                <a:spcPct val="107000"/>
              </a:lnSpc>
              <a:spcAft>
                <a:spcPts val="800"/>
              </a:spcAft>
              <a:buFont typeface="Symbol" panose="05050102010706020507" pitchFamily="18" charset="2"/>
              <a:buChar char=""/>
            </a:pPr>
            <a:r>
              <a:rPr lang="cs-CZ" sz="1600" dirty="0">
                <a:solidFill>
                  <a:srgbClr val="343776"/>
                </a:solidFill>
                <a:effectLst/>
                <a:latin typeface="Calibri" panose="020F0502020204030204" pitchFamily="34" charset="0"/>
                <a:ea typeface="Calibri" panose="020F0502020204030204" pitchFamily="34" charset="0"/>
                <a:cs typeface="Times New Roman" panose="02020603050405020304" pitchFamily="18" charset="0"/>
              </a:rPr>
              <a:t>ze zjištění z inspekčních zpráv ČŠI</a:t>
            </a:r>
          </a:p>
        </p:txBody>
      </p:sp>
      <p:sp>
        <p:nvSpPr>
          <p:cNvPr id="3" name="TextovéPole 2"/>
          <p:cNvSpPr txBox="1"/>
          <p:nvPr/>
        </p:nvSpPr>
        <p:spPr>
          <a:xfrm>
            <a:off x="8480803" y="4777352"/>
            <a:ext cx="3373821" cy="1107996"/>
          </a:xfrm>
          <a:prstGeom prst="rect">
            <a:avLst/>
          </a:prstGeom>
          <a:noFill/>
        </p:spPr>
        <p:txBody>
          <a:bodyPr wrap="square" rtlCol="0">
            <a:spAutoFit/>
          </a:bodyPr>
          <a:lstStyle/>
          <a:p>
            <a:r>
              <a:rPr lang="cs-CZ" b="1" dirty="0" smtClean="0">
                <a:solidFill>
                  <a:srgbClr val="343776"/>
                </a:solidFill>
              </a:rPr>
              <a:t>1. fáze optimalizace se týká:</a:t>
            </a:r>
          </a:p>
          <a:p>
            <a:pPr marL="285750" indent="-285750">
              <a:buFont typeface="Arial" panose="020B0604020202020204" pitchFamily="34" charset="0"/>
              <a:buChar char="•"/>
            </a:pPr>
            <a:r>
              <a:rPr lang="cs-CZ" sz="1600" dirty="0" smtClean="0">
                <a:solidFill>
                  <a:srgbClr val="343776"/>
                </a:solidFill>
              </a:rPr>
              <a:t>4 okresů</a:t>
            </a:r>
          </a:p>
          <a:p>
            <a:pPr marL="285750" indent="-285750">
              <a:buFont typeface="Arial" panose="020B0604020202020204" pitchFamily="34" charset="0"/>
              <a:buChar char="•"/>
            </a:pPr>
            <a:r>
              <a:rPr lang="cs-CZ" sz="1600" dirty="0" smtClean="0">
                <a:solidFill>
                  <a:srgbClr val="343776"/>
                </a:solidFill>
              </a:rPr>
              <a:t>4 škol ke sloučení</a:t>
            </a:r>
          </a:p>
          <a:p>
            <a:pPr marL="285750" indent="-285750">
              <a:buFont typeface="Arial" panose="020B0604020202020204" pitchFamily="34" charset="0"/>
              <a:buChar char="•"/>
            </a:pPr>
            <a:r>
              <a:rPr lang="cs-CZ" sz="1600" dirty="0" smtClean="0">
                <a:solidFill>
                  <a:srgbClr val="343776"/>
                </a:solidFill>
              </a:rPr>
              <a:t>5 nástupnických organizací</a:t>
            </a:r>
            <a:endParaRPr lang="cs-CZ" sz="1600" dirty="0">
              <a:solidFill>
                <a:srgbClr val="343776"/>
              </a:solidFill>
            </a:endParaRPr>
          </a:p>
        </p:txBody>
      </p:sp>
    </p:spTree>
    <p:extLst>
      <p:ext uri="{BB962C8B-B14F-4D97-AF65-F5344CB8AC3E}">
        <p14:creationId xmlns:p14="http://schemas.microsoft.com/office/powerpoint/2010/main" val="2642878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Kapacita gymnázií</a:t>
            </a:r>
            <a:endParaRPr lang="cs-CZ" b="1" dirty="0">
              <a:solidFill>
                <a:srgbClr val="FF0000"/>
              </a:solidFill>
            </a:endParaRPr>
          </a:p>
        </p:txBody>
      </p:sp>
      <p:sp>
        <p:nvSpPr>
          <p:cNvPr id="5" name="Zástupný symbol pro číslo snímku 4"/>
          <p:cNvSpPr>
            <a:spLocks noGrp="1"/>
          </p:cNvSpPr>
          <p:nvPr>
            <p:ph type="sldNum" sz="quarter" idx="12"/>
          </p:nvPr>
        </p:nvSpPr>
        <p:spPr/>
        <p:txBody>
          <a:bodyPr/>
          <a:lstStyle/>
          <a:p>
            <a:fld id="{FBB1ACB0-F9FC-4CDF-BF0C-6DFD25E94212}" type="slidenum">
              <a:rPr lang="cs-CZ" smtClean="0"/>
              <a:t>7</a:t>
            </a:fld>
            <a:endParaRPr lang="cs-CZ"/>
          </a:p>
        </p:txBody>
      </p:sp>
      <p:pic>
        <p:nvPicPr>
          <p:cNvPr id="9" name="Obrázek 8"/>
          <p:cNvPicPr>
            <a:picLocks noChangeAspect="1"/>
          </p:cNvPicPr>
          <p:nvPr/>
        </p:nvPicPr>
        <p:blipFill rotWithShape="1">
          <a:blip r:embed="rId2"/>
          <a:srcRect t="4966"/>
          <a:stretch/>
        </p:blipFill>
        <p:spPr>
          <a:xfrm>
            <a:off x="943058" y="1538154"/>
            <a:ext cx="10072404" cy="5459327"/>
          </a:xfrm>
          <a:prstGeom prst="rect">
            <a:avLst/>
          </a:prstGeom>
        </p:spPr>
      </p:pic>
      <p:pic>
        <p:nvPicPr>
          <p:cNvPr id="10" name="Obrázek 9"/>
          <p:cNvPicPr>
            <a:picLocks noChangeAspect="1"/>
          </p:cNvPicPr>
          <p:nvPr/>
        </p:nvPicPr>
        <p:blipFill>
          <a:blip r:embed="rId3"/>
          <a:stretch>
            <a:fillRect/>
          </a:stretch>
        </p:blipFill>
        <p:spPr>
          <a:xfrm>
            <a:off x="8925827" y="147469"/>
            <a:ext cx="3279932" cy="737680"/>
          </a:xfrm>
          <a:prstGeom prst="rect">
            <a:avLst/>
          </a:prstGeom>
        </p:spPr>
      </p:pic>
    </p:spTree>
    <p:extLst>
      <p:ext uri="{BB962C8B-B14F-4D97-AF65-F5344CB8AC3E}">
        <p14:creationId xmlns:p14="http://schemas.microsoft.com/office/powerpoint/2010/main" val="3421804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4514" t="40740" r="11692" b="36667"/>
          <a:stretch/>
        </p:blipFill>
        <p:spPr>
          <a:xfrm>
            <a:off x="8915399" y="166752"/>
            <a:ext cx="3276601" cy="739356"/>
          </a:xfrm>
          <a:prstGeom prst="rect">
            <a:avLst/>
          </a:prstGeom>
        </p:spPr>
      </p:pic>
      <p:sp>
        <p:nvSpPr>
          <p:cNvPr id="2" name="Nadpis 1"/>
          <p:cNvSpPr>
            <a:spLocks noGrp="1"/>
          </p:cNvSpPr>
          <p:nvPr>
            <p:ph type="title"/>
          </p:nvPr>
        </p:nvSpPr>
        <p:spPr/>
        <p:txBody>
          <a:bodyPr/>
          <a:lstStyle/>
          <a:p>
            <a:r>
              <a:rPr lang="cs-CZ" b="1" dirty="0" smtClean="0">
                <a:solidFill>
                  <a:srgbClr val="FF0000"/>
                </a:solidFill>
              </a:rPr>
              <a:t>Situace v Příbrami </a:t>
            </a:r>
            <a:endParaRPr lang="cs-CZ" b="1" dirty="0">
              <a:solidFill>
                <a:srgbClr val="FF0000"/>
              </a:solidFill>
            </a:endParaRPr>
          </a:p>
        </p:txBody>
      </p:sp>
      <p:sp>
        <p:nvSpPr>
          <p:cNvPr id="8" name="Zástupný symbol pro datum 7"/>
          <p:cNvSpPr>
            <a:spLocks noGrp="1"/>
          </p:cNvSpPr>
          <p:nvPr>
            <p:ph type="dt" sz="half" idx="10"/>
          </p:nvPr>
        </p:nvSpPr>
        <p:spPr/>
        <p:txBody>
          <a:bodyPr/>
          <a:lstStyle/>
          <a:p>
            <a:fld id="{18E05422-9D10-4BD4-8FBE-B0FD2BB5EB56}" type="datetime1">
              <a:rPr lang="cs-CZ" smtClean="0"/>
              <a:t>14.02.2021</a:t>
            </a:fld>
            <a:endParaRPr lang="cs-CZ"/>
          </a:p>
        </p:txBody>
      </p:sp>
      <p:sp>
        <p:nvSpPr>
          <p:cNvPr id="9" name="Zástupný symbol pro číslo snímku 8"/>
          <p:cNvSpPr>
            <a:spLocks noGrp="1"/>
          </p:cNvSpPr>
          <p:nvPr>
            <p:ph type="sldNum" sz="quarter" idx="12"/>
          </p:nvPr>
        </p:nvSpPr>
        <p:spPr/>
        <p:txBody>
          <a:bodyPr/>
          <a:lstStyle/>
          <a:p>
            <a:fld id="{FBB1ACB0-F9FC-4CDF-BF0C-6DFD25E94212}" type="slidenum">
              <a:rPr lang="cs-CZ" smtClean="0"/>
              <a:t>8</a:t>
            </a:fld>
            <a:endParaRPr lang="cs-CZ"/>
          </a:p>
        </p:txBody>
      </p:sp>
      <p:sp>
        <p:nvSpPr>
          <p:cNvPr id="3" name="Zástupný symbol pro obsah 2"/>
          <p:cNvSpPr>
            <a:spLocks noGrp="1"/>
          </p:cNvSpPr>
          <p:nvPr>
            <p:ph sz="half" idx="2"/>
          </p:nvPr>
        </p:nvSpPr>
        <p:spPr/>
        <p:txBody>
          <a:bodyPr/>
          <a:lstStyle/>
          <a:p>
            <a:endParaRPr lang="cs-CZ"/>
          </a:p>
        </p:txBody>
      </p:sp>
      <p:pic>
        <p:nvPicPr>
          <p:cNvPr id="6" name="Obrázek 5"/>
          <p:cNvPicPr>
            <a:picLocks noChangeAspect="1"/>
          </p:cNvPicPr>
          <p:nvPr/>
        </p:nvPicPr>
        <p:blipFill>
          <a:blip r:embed="rId3"/>
          <a:stretch>
            <a:fillRect/>
          </a:stretch>
        </p:blipFill>
        <p:spPr>
          <a:xfrm>
            <a:off x="920367" y="1473038"/>
            <a:ext cx="10351266" cy="4883312"/>
          </a:xfrm>
          <a:prstGeom prst="rect">
            <a:avLst/>
          </a:prstGeom>
        </p:spPr>
      </p:pic>
    </p:spTree>
    <p:extLst>
      <p:ext uri="{BB962C8B-B14F-4D97-AF65-F5344CB8AC3E}">
        <p14:creationId xmlns:p14="http://schemas.microsoft.com/office/powerpoint/2010/main" val="1573886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4514" t="40740" r="11692" b="36667"/>
          <a:stretch/>
        </p:blipFill>
        <p:spPr>
          <a:xfrm>
            <a:off x="8915399" y="166752"/>
            <a:ext cx="3276601" cy="739356"/>
          </a:xfrm>
          <a:prstGeom prst="rect">
            <a:avLst/>
          </a:prstGeom>
        </p:spPr>
      </p:pic>
      <p:sp>
        <p:nvSpPr>
          <p:cNvPr id="2" name="Nadpis 1"/>
          <p:cNvSpPr>
            <a:spLocks noGrp="1"/>
          </p:cNvSpPr>
          <p:nvPr>
            <p:ph type="title"/>
          </p:nvPr>
        </p:nvSpPr>
        <p:spPr/>
        <p:txBody>
          <a:bodyPr/>
          <a:lstStyle/>
          <a:p>
            <a:r>
              <a:rPr lang="cs-CZ" b="1" dirty="0" smtClean="0">
                <a:solidFill>
                  <a:srgbClr val="FF0000"/>
                </a:solidFill>
              </a:rPr>
              <a:t>Situace v Příbrami </a:t>
            </a:r>
            <a:endParaRPr lang="cs-CZ" b="1" dirty="0">
              <a:solidFill>
                <a:srgbClr val="FF0000"/>
              </a:solidFill>
            </a:endParaRPr>
          </a:p>
        </p:txBody>
      </p:sp>
      <p:sp>
        <p:nvSpPr>
          <p:cNvPr id="4" name="Zástupný symbol pro obsah 3"/>
          <p:cNvSpPr>
            <a:spLocks noGrp="1"/>
          </p:cNvSpPr>
          <p:nvPr>
            <p:ph sz="half" idx="2"/>
          </p:nvPr>
        </p:nvSpPr>
        <p:spPr>
          <a:xfrm>
            <a:off x="4331543" y="1813199"/>
            <a:ext cx="7524125" cy="4440456"/>
          </a:xfrm>
        </p:spPr>
        <p:txBody>
          <a:bodyPr>
            <a:normAutofit fontScale="32500" lnSpcReduction="20000"/>
          </a:bodyPr>
          <a:lstStyle/>
          <a:p>
            <a:pPr marL="0" indent="0">
              <a:buNone/>
            </a:pPr>
            <a:r>
              <a:rPr lang="cs-CZ" sz="5600" dirty="0" smtClean="0">
                <a:solidFill>
                  <a:srgbClr val="343776"/>
                </a:solidFill>
              </a:rPr>
              <a:t>1999  - první návrh na </a:t>
            </a:r>
            <a:r>
              <a:rPr lang="cs-CZ" sz="5600" b="1" dirty="0" smtClean="0">
                <a:solidFill>
                  <a:srgbClr val="343776"/>
                </a:solidFill>
              </a:rPr>
              <a:t>zrušení</a:t>
            </a:r>
            <a:r>
              <a:rPr lang="cs-CZ" sz="5500" b="1" dirty="0">
                <a:solidFill>
                  <a:srgbClr val="343776"/>
                </a:solidFill>
              </a:rPr>
              <a:t>/sloučení </a:t>
            </a:r>
            <a:r>
              <a:rPr lang="cs-CZ" sz="5600" dirty="0" smtClean="0">
                <a:solidFill>
                  <a:srgbClr val="343776"/>
                </a:solidFill>
              </a:rPr>
              <a:t>Gymnázia pod Svatou Horou</a:t>
            </a:r>
          </a:p>
          <a:p>
            <a:pPr marL="0" indent="0">
              <a:buNone/>
            </a:pPr>
            <a:r>
              <a:rPr lang="cs-CZ" sz="5600" dirty="0" smtClean="0">
                <a:solidFill>
                  <a:srgbClr val="343776"/>
                </a:solidFill>
              </a:rPr>
              <a:t>2006  - projednáván návrh na </a:t>
            </a:r>
            <a:r>
              <a:rPr lang="cs-CZ" sz="5600" b="1" dirty="0" smtClean="0">
                <a:solidFill>
                  <a:srgbClr val="343776"/>
                </a:solidFill>
              </a:rPr>
              <a:t>sloučení</a:t>
            </a:r>
            <a:r>
              <a:rPr lang="cs-CZ" sz="5600" dirty="0" smtClean="0">
                <a:solidFill>
                  <a:srgbClr val="343776"/>
                </a:solidFill>
              </a:rPr>
              <a:t> s Gymnáziem Legionářů </a:t>
            </a:r>
          </a:p>
          <a:p>
            <a:pPr lvl="1">
              <a:lnSpc>
                <a:spcPct val="120000"/>
              </a:lnSpc>
              <a:buFont typeface="Wingdings" panose="05000000000000000000" pitchFamily="2" charset="2"/>
              <a:buChar char="Ø"/>
            </a:pPr>
            <a:r>
              <a:rPr lang="cs-CZ" sz="5600" dirty="0" smtClean="0">
                <a:solidFill>
                  <a:srgbClr val="343776"/>
                </a:solidFill>
              </a:rPr>
              <a:t>Středočeský </a:t>
            </a:r>
            <a:r>
              <a:rPr lang="cs-CZ" sz="5600" dirty="0">
                <a:solidFill>
                  <a:srgbClr val="343776"/>
                </a:solidFill>
              </a:rPr>
              <a:t>kraj </a:t>
            </a:r>
            <a:r>
              <a:rPr lang="cs-CZ" sz="5600" dirty="0" smtClean="0">
                <a:solidFill>
                  <a:srgbClr val="343776"/>
                </a:solidFill>
              </a:rPr>
              <a:t>za účelem dostatečné kapacity budovy po sloučení investoval </a:t>
            </a:r>
            <a:r>
              <a:rPr lang="cs-CZ" sz="5600" dirty="0">
                <a:solidFill>
                  <a:srgbClr val="343776"/>
                </a:solidFill>
              </a:rPr>
              <a:t>65 mil. Kč do výstavby 3. a 4. patra </a:t>
            </a:r>
            <a:r>
              <a:rPr lang="cs-CZ" sz="5600" dirty="0" smtClean="0">
                <a:solidFill>
                  <a:srgbClr val="343776"/>
                </a:solidFill>
              </a:rPr>
              <a:t>Gymnázia Legionářů </a:t>
            </a:r>
          </a:p>
          <a:p>
            <a:pPr lvl="1">
              <a:lnSpc>
                <a:spcPct val="120000"/>
              </a:lnSpc>
              <a:buFont typeface="Wingdings" panose="05000000000000000000" pitchFamily="2" charset="2"/>
              <a:buChar char="Ø"/>
            </a:pPr>
            <a:r>
              <a:rPr lang="cs-CZ" sz="5600" dirty="0">
                <a:solidFill>
                  <a:srgbClr val="343776"/>
                </a:solidFill>
              </a:rPr>
              <a:t>k investici </a:t>
            </a:r>
            <a:r>
              <a:rPr lang="cs-CZ" sz="5600" dirty="0" smtClean="0">
                <a:solidFill>
                  <a:srgbClr val="343776"/>
                </a:solidFill>
              </a:rPr>
              <a:t>došlo, avšak </a:t>
            </a:r>
            <a:r>
              <a:rPr lang="cs-CZ" sz="5600" dirty="0">
                <a:solidFill>
                  <a:srgbClr val="343776"/>
                </a:solidFill>
              </a:rPr>
              <a:t>ke sloučení a přestěhování </a:t>
            </a:r>
            <a:r>
              <a:rPr lang="cs-CZ" sz="5600" dirty="0" smtClean="0">
                <a:solidFill>
                  <a:srgbClr val="343776"/>
                </a:solidFill>
              </a:rPr>
              <a:t>již nikoli</a:t>
            </a:r>
          </a:p>
          <a:p>
            <a:pPr marL="0" indent="0">
              <a:lnSpc>
                <a:spcPct val="120000"/>
              </a:lnSpc>
              <a:buNone/>
            </a:pPr>
            <a:r>
              <a:rPr lang="cs-CZ" sz="5600" dirty="0" smtClean="0">
                <a:solidFill>
                  <a:srgbClr val="343776"/>
                </a:solidFill>
              </a:rPr>
              <a:t>2008 – 2016 opakované pokusy o dokončení sloučení</a:t>
            </a:r>
          </a:p>
          <a:p>
            <a:pPr marL="0" indent="0">
              <a:lnSpc>
                <a:spcPct val="120000"/>
              </a:lnSpc>
              <a:buNone/>
            </a:pPr>
            <a:r>
              <a:rPr lang="cs-CZ" sz="5600" dirty="0" smtClean="0">
                <a:solidFill>
                  <a:srgbClr val="343776"/>
                </a:solidFill>
              </a:rPr>
              <a:t>2017 – Pokus o optimalizaci </a:t>
            </a:r>
            <a:r>
              <a:rPr lang="cs-CZ" sz="5600" dirty="0" smtClean="0">
                <a:solidFill>
                  <a:srgbClr val="343776"/>
                </a:solidFill>
              </a:rPr>
              <a:t>škol - </a:t>
            </a:r>
            <a:r>
              <a:rPr lang="cs-CZ" sz="5600" b="1" dirty="0" smtClean="0">
                <a:solidFill>
                  <a:srgbClr val="343776"/>
                </a:solidFill>
              </a:rPr>
              <a:t>neúspěšný</a:t>
            </a:r>
            <a:endParaRPr lang="cs-CZ" sz="5600" b="1" dirty="0" smtClean="0">
              <a:solidFill>
                <a:srgbClr val="343776"/>
              </a:solidFill>
            </a:endParaRPr>
          </a:p>
          <a:p>
            <a:pPr marL="0" indent="0">
              <a:lnSpc>
                <a:spcPct val="120000"/>
              </a:lnSpc>
              <a:buNone/>
            </a:pPr>
            <a:r>
              <a:rPr lang="cs-CZ" sz="5600" dirty="0" smtClean="0">
                <a:solidFill>
                  <a:srgbClr val="343776"/>
                </a:solidFill>
              </a:rPr>
              <a:t>2018-2020 – práce </a:t>
            </a:r>
            <a:r>
              <a:rPr lang="cs-CZ" sz="5600" dirty="0" smtClean="0">
                <a:solidFill>
                  <a:srgbClr val="343776"/>
                </a:solidFill>
              </a:rPr>
              <a:t>nově ustavené </a:t>
            </a:r>
            <a:r>
              <a:rPr lang="cs-CZ" sz="5600" dirty="0" smtClean="0">
                <a:solidFill>
                  <a:srgbClr val="343776"/>
                </a:solidFill>
              </a:rPr>
              <a:t>optimalizační komise všech politických stran </a:t>
            </a:r>
            <a:r>
              <a:rPr lang="cs-CZ" sz="5600" dirty="0" smtClean="0">
                <a:solidFill>
                  <a:srgbClr val="343776"/>
                </a:solidFill>
              </a:rPr>
              <a:t>zastoupených v zastupitelstvu SK</a:t>
            </a:r>
            <a:endParaRPr lang="cs-CZ" sz="5600" dirty="0" smtClean="0">
              <a:solidFill>
                <a:srgbClr val="343776"/>
              </a:solidFill>
            </a:endParaRPr>
          </a:p>
          <a:p>
            <a:pPr marL="0" indent="0">
              <a:lnSpc>
                <a:spcPct val="120000"/>
              </a:lnSpc>
              <a:buNone/>
            </a:pPr>
            <a:r>
              <a:rPr lang="cs-CZ" sz="5600" dirty="0" smtClean="0">
                <a:solidFill>
                  <a:srgbClr val="343776"/>
                </a:solidFill>
              </a:rPr>
              <a:t>2020 – ZK schvaluje na svém zasedání 1. 6. 2020 návrh optimalizace bez zmocnění k provedení </a:t>
            </a:r>
            <a:r>
              <a:rPr lang="cs-CZ" sz="5600" dirty="0" smtClean="0">
                <a:solidFill>
                  <a:srgbClr val="343776"/>
                </a:solidFill>
              </a:rPr>
              <a:t>(</a:t>
            </a:r>
            <a:r>
              <a:rPr lang="cs-CZ" sz="5600" dirty="0" smtClean="0">
                <a:solidFill>
                  <a:srgbClr val="343776"/>
                </a:solidFill>
              </a:rPr>
              <a:t>jako důvod byl uveden termín </a:t>
            </a:r>
            <a:r>
              <a:rPr lang="cs-CZ" sz="5600" dirty="0" smtClean="0">
                <a:solidFill>
                  <a:srgbClr val="343776"/>
                </a:solidFill>
              </a:rPr>
              <a:t>blížících </a:t>
            </a:r>
            <a:r>
              <a:rPr lang="cs-CZ" sz="5600" dirty="0" smtClean="0">
                <a:solidFill>
                  <a:srgbClr val="343776"/>
                </a:solidFill>
              </a:rPr>
              <a:t>se </a:t>
            </a:r>
            <a:r>
              <a:rPr lang="cs-CZ" sz="5600" dirty="0" smtClean="0">
                <a:solidFill>
                  <a:srgbClr val="343776"/>
                </a:solidFill>
              </a:rPr>
              <a:t>voleb)</a:t>
            </a:r>
            <a:endParaRPr lang="cs-CZ" sz="5600" dirty="0" smtClean="0">
              <a:solidFill>
                <a:srgbClr val="343776"/>
              </a:solidFill>
            </a:endParaRPr>
          </a:p>
          <a:p>
            <a:pPr marL="457200" lvl="1" indent="0">
              <a:buNone/>
            </a:pPr>
            <a:endParaRPr lang="cs-CZ" sz="4200" dirty="0">
              <a:solidFill>
                <a:srgbClr val="343776"/>
              </a:solidFill>
            </a:endParaRPr>
          </a:p>
        </p:txBody>
      </p:sp>
      <p:sp>
        <p:nvSpPr>
          <p:cNvPr id="8" name="Zástupný symbol pro datum 7"/>
          <p:cNvSpPr>
            <a:spLocks noGrp="1"/>
          </p:cNvSpPr>
          <p:nvPr>
            <p:ph type="dt" sz="half" idx="10"/>
          </p:nvPr>
        </p:nvSpPr>
        <p:spPr/>
        <p:txBody>
          <a:bodyPr/>
          <a:lstStyle/>
          <a:p>
            <a:fld id="{18E05422-9D10-4BD4-8FBE-B0FD2BB5EB56}" type="datetime1">
              <a:rPr lang="cs-CZ" smtClean="0"/>
              <a:t>14.02.2021</a:t>
            </a:fld>
            <a:endParaRPr lang="cs-CZ"/>
          </a:p>
        </p:txBody>
      </p:sp>
      <p:sp>
        <p:nvSpPr>
          <p:cNvPr id="9" name="Zástupný symbol pro číslo snímku 8"/>
          <p:cNvSpPr>
            <a:spLocks noGrp="1"/>
          </p:cNvSpPr>
          <p:nvPr>
            <p:ph type="sldNum" sz="quarter" idx="12"/>
          </p:nvPr>
        </p:nvSpPr>
        <p:spPr/>
        <p:txBody>
          <a:bodyPr/>
          <a:lstStyle/>
          <a:p>
            <a:fld id="{FBB1ACB0-F9FC-4CDF-BF0C-6DFD25E94212}" type="slidenum">
              <a:rPr lang="cs-CZ" smtClean="0"/>
              <a:t>9</a:t>
            </a:fld>
            <a:endParaRPr lang="cs-CZ"/>
          </a:p>
        </p:txBody>
      </p:sp>
      <p:grpSp>
        <p:nvGrpSpPr>
          <p:cNvPr id="14" name="Skupina 13"/>
          <p:cNvGrpSpPr/>
          <p:nvPr/>
        </p:nvGrpSpPr>
        <p:grpSpPr>
          <a:xfrm>
            <a:off x="838200" y="1792178"/>
            <a:ext cx="3355428" cy="4461477"/>
            <a:chOff x="787847" y="1792178"/>
            <a:chExt cx="3237615" cy="4093615"/>
          </a:xfrm>
        </p:grpSpPr>
        <p:sp>
          <p:nvSpPr>
            <p:cNvPr id="13" name="Obdélník 12"/>
            <p:cNvSpPr/>
            <p:nvPr/>
          </p:nvSpPr>
          <p:spPr>
            <a:xfrm>
              <a:off x="787847" y="1792178"/>
              <a:ext cx="3237615" cy="4093615"/>
            </a:xfrm>
            <a:prstGeom prst="rect">
              <a:avLst/>
            </a:prstGeom>
            <a:solidFill>
              <a:schemeClr val="bg1"/>
            </a:solidFill>
            <a:ln w="3175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Obrázek 2"/>
            <p:cNvPicPr>
              <a:picLocks noChangeAspect="1"/>
            </p:cNvPicPr>
            <p:nvPr/>
          </p:nvPicPr>
          <p:blipFill>
            <a:blip r:embed="rId3"/>
            <a:stretch>
              <a:fillRect/>
            </a:stretch>
          </p:blipFill>
          <p:spPr>
            <a:xfrm>
              <a:off x="925763" y="3539309"/>
              <a:ext cx="3016534" cy="2262401"/>
            </a:xfrm>
            <a:prstGeom prst="rect">
              <a:avLst/>
            </a:prstGeom>
          </p:spPr>
        </p:pic>
        <p:pic>
          <p:nvPicPr>
            <p:cNvPr id="6" name="Obrázek 5"/>
            <p:cNvPicPr>
              <a:picLocks noChangeAspect="1"/>
            </p:cNvPicPr>
            <p:nvPr/>
          </p:nvPicPr>
          <p:blipFill>
            <a:blip r:embed="rId4"/>
            <a:stretch>
              <a:fillRect/>
            </a:stretch>
          </p:blipFill>
          <p:spPr>
            <a:xfrm>
              <a:off x="925763" y="1813199"/>
              <a:ext cx="3016534" cy="1894271"/>
            </a:xfrm>
            <a:prstGeom prst="rect">
              <a:avLst/>
            </a:prstGeom>
          </p:spPr>
        </p:pic>
      </p:grpSp>
    </p:spTree>
    <p:extLst>
      <p:ext uri="{BB962C8B-B14F-4D97-AF65-F5344CB8AC3E}">
        <p14:creationId xmlns:p14="http://schemas.microsoft.com/office/powerpoint/2010/main" val="3138620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4166</TotalTime>
  <Words>550</Words>
  <Application>Microsoft Office PowerPoint</Application>
  <PresentationFormat>Širokoúhlá obrazovka</PresentationFormat>
  <Paragraphs>148</Paragraphs>
  <Slides>11</Slides>
  <Notes>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11</vt:i4>
      </vt:variant>
    </vt:vector>
  </HeadingPairs>
  <TitlesOfParts>
    <vt:vector size="18" baseType="lpstr">
      <vt:lpstr>Arial</vt:lpstr>
      <vt:lpstr>Calibri</vt:lpstr>
      <vt:lpstr>Calibri Light</vt:lpstr>
      <vt:lpstr>Symbol</vt:lpstr>
      <vt:lpstr>Times New Roman</vt:lpstr>
      <vt:lpstr>Wingdings</vt:lpstr>
      <vt:lpstr>Motiv Office</vt:lpstr>
      <vt:lpstr>On-line TK 15. 2. 2021 Střední školství: situace – problémy - řešení</vt:lpstr>
      <vt:lpstr>V našem kraji potřebujeme:</vt:lpstr>
      <vt:lpstr>Proč „optimalizace“?</vt:lpstr>
      <vt:lpstr>Co je cílem „optimalizace“?</vt:lpstr>
      <vt:lpstr>Krajské střední škol </vt:lpstr>
      <vt:lpstr>Aktuální návrh optimalizace </vt:lpstr>
      <vt:lpstr>Kapacita gymnázií</vt:lpstr>
      <vt:lpstr>Situace v Příbrami </vt:lpstr>
      <vt:lpstr>Situace v Příbrami </vt:lpstr>
      <vt:lpstr>Optimalizace - další postup</vt:lpstr>
      <vt:lpstr>Děkujeme za pozornost. Nějaké dotazy?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Denemark Nováček Jan</dc:creator>
  <cp:lastModifiedBy>Vácha Milan</cp:lastModifiedBy>
  <cp:revision>101</cp:revision>
  <cp:lastPrinted>2021-02-02T12:24:32Z</cp:lastPrinted>
  <dcterms:created xsi:type="dcterms:W3CDTF">2021-01-07T13:04:19Z</dcterms:created>
  <dcterms:modified xsi:type="dcterms:W3CDTF">2021-02-14T19:42:04Z</dcterms:modified>
</cp:coreProperties>
</file>